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4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5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6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7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8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  <p:sldMasterId id="2147483714" r:id="rId3"/>
    <p:sldMasterId id="2147483725" r:id="rId4"/>
    <p:sldMasterId id="2147483742" r:id="rId5"/>
    <p:sldMasterId id="2147483747" r:id="rId6"/>
    <p:sldMasterId id="2147483752" r:id="rId7"/>
    <p:sldMasterId id="2147483757" r:id="rId8"/>
    <p:sldMasterId id="2147483762" r:id="rId9"/>
  </p:sldMasterIdLst>
  <p:notesMasterIdLst>
    <p:notesMasterId r:id="rId29"/>
  </p:notesMasterIdLst>
  <p:handoutMasterIdLst>
    <p:handoutMasterId r:id="rId30"/>
  </p:handoutMasterIdLst>
  <p:sldIdLst>
    <p:sldId id="285" r:id="rId10"/>
    <p:sldId id="324" r:id="rId11"/>
    <p:sldId id="261" r:id="rId12"/>
    <p:sldId id="373" r:id="rId13"/>
    <p:sldId id="338" r:id="rId14"/>
    <p:sldId id="375" r:id="rId15"/>
    <p:sldId id="378" r:id="rId16"/>
    <p:sldId id="367" r:id="rId17"/>
    <p:sldId id="370" r:id="rId18"/>
    <p:sldId id="385" r:id="rId19"/>
    <p:sldId id="379" r:id="rId20"/>
    <p:sldId id="368" r:id="rId21"/>
    <p:sldId id="356" r:id="rId22"/>
    <p:sldId id="369" r:id="rId23"/>
    <p:sldId id="380" r:id="rId24"/>
    <p:sldId id="357" r:id="rId25"/>
    <p:sldId id="381" r:id="rId26"/>
    <p:sldId id="384" r:id="rId27"/>
    <p:sldId id="311" r:id="rId28"/>
  </p:sldIdLst>
  <p:sldSz cx="13681075" cy="7705725"/>
  <p:notesSz cx="6858000" cy="99472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12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25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3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51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5646" algn="l" defTabSz="914258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2776" algn="l" defTabSz="914258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199905" algn="l" defTabSz="914258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035" algn="l" defTabSz="914258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427">
          <p15:clr>
            <a:srgbClr val="A4A3A4"/>
          </p15:clr>
        </p15:guide>
        <p15:guide id="2" pos="430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EFF4"/>
    <a:srgbClr val="F5F1EA"/>
    <a:srgbClr val="FFFFFF"/>
    <a:srgbClr val="E04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37" autoAdjust="0"/>
    <p:restoredTop sz="86329" autoAdjust="0"/>
  </p:normalViewPr>
  <p:slideViewPr>
    <p:cSldViewPr>
      <p:cViewPr>
        <p:scale>
          <a:sx n="90" d="100"/>
          <a:sy n="90" d="100"/>
        </p:scale>
        <p:origin x="-804" y="6"/>
      </p:cViewPr>
      <p:guideLst>
        <p:guide orient="horz" pos="2427"/>
        <p:guide pos="4309"/>
      </p:guideLst>
    </p:cSldViewPr>
  </p:slideViewPr>
  <p:outlineViewPr>
    <p:cViewPr>
      <p:scale>
        <a:sx n="33" d="100"/>
        <a:sy n="33" d="100"/>
      </p:scale>
      <p:origin x="0" y="145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handoutMaster" Target="handoutMasters/handoutMaster1.xml"/><Relationship Id="rId8" Type="http://schemas.openxmlformats.org/officeDocument/2006/relationships/slideMaster" Target="slideMasters/slideMaster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7364"/>
          </a:xfrm>
          <a:prstGeom prst="rect">
            <a:avLst/>
          </a:prstGeom>
        </p:spPr>
        <p:txBody>
          <a:bodyPr vert="horz" lIns="91857" tIns="45927" rIns="91857" bIns="45927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7" y="0"/>
            <a:ext cx="2971800" cy="497364"/>
          </a:xfrm>
          <a:prstGeom prst="rect">
            <a:avLst/>
          </a:prstGeom>
        </p:spPr>
        <p:txBody>
          <a:bodyPr vert="horz" lIns="91857" tIns="45927" rIns="91857" bIns="45927" rtlCol="0"/>
          <a:lstStyle>
            <a:lvl1pPr algn="r">
              <a:defRPr sz="1200"/>
            </a:lvl1pPr>
          </a:lstStyle>
          <a:p>
            <a:fld id="{BFCC50D2-EA55-4977-9C38-00CD24994358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48185"/>
            <a:ext cx="2971800" cy="497364"/>
          </a:xfrm>
          <a:prstGeom prst="rect">
            <a:avLst/>
          </a:prstGeom>
        </p:spPr>
        <p:txBody>
          <a:bodyPr vert="horz" lIns="91857" tIns="45927" rIns="91857" bIns="45927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7" y="9448185"/>
            <a:ext cx="2971800" cy="497364"/>
          </a:xfrm>
          <a:prstGeom prst="rect">
            <a:avLst/>
          </a:prstGeom>
        </p:spPr>
        <p:txBody>
          <a:bodyPr vert="horz" lIns="91857" tIns="45927" rIns="91857" bIns="45927" rtlCol="0" anchor="b"/>
          <a:lstStyle>
            <a:lvl1pPr algn="r">
              <a:defRPr sz="1200"/>
            </a:lvl1pPr>
          </a:lstStyle>
          <a:p>
            <a:fld id="{AE438C31-BC2C-49ED-AC6C-A7FB1FD854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0216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547" cy="497842"/>
          </a:xfrm>
          <a:prstGeom prst="rect">
            <a:avLst/>
          </a:prstGeom>
        </p:spPr>
        <p:txBody>
          <a:bodyPr vert="horz" lIns="91857" tIns="45927" rIns="91857" bIns="45927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3854" y="0"/>
            <a:ext cx="2972547" cy="497842"/>
          </a:xfrm>
          <a:prstGeom prst="rect">
            <a:avLst/>
          </a:prstGeom>
        </p:spPr>
        <p:txBody>
          <a:bodyPr vert="horz" lIns="91857" tIns="45927" rIns="91857" bIns="45927" rtlCol="0"/>
          <a:lstStyle>
            <a:lvl1pPr algn="r">
              <a:defRPr sz="1200"/>
            </a:lvl1pPr>
          </a:lstStyle>
          <a:p>
            <a:fld id="{524164C1-F11D-4271-999A-C00DB3324A94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7475" y="746125"/>
            <a:ext cx="6623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57" tIns="45927" rIns="91857" bIns="45927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482" y="4725516"/>
            <a:ext cx="5487041" cy="4475797"/>
          </a:xfrm>
          <a:prstGeom prst="rect">
            <a:avLst/>
          </a:prstGeom>
        </p:spPr>
        <p:txBody>
          <a:bodyPr vert="horz" lIns="91857" tIns="45927" rIns="91857" bIns="4592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7843"/>
            <a:ext cx="2972547" cy="497842"/>
          </a:xfrm>
          <a:prstGeom prst="rect">
            <a:avLst/>
          </a:prstGeom>
        </p:spPr>
        <p:txBody>
          <a:bodyPr vert="horz" lIns="91857" tIns="45927" rIns="91857" bIns="45927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3854" y="9447843"/>
            <a:ext cx="2972547" cy="497842"/>
          </a:xfrm>
          <a:prstGeom prst="rect">
            <a:avLst/>
          </a:prstGeom>
        </p:spPr>
        <p:txBody>
          <a:bodyPr vert="horz" lIns="91857" tIns="45927" rIns="91857" bIns="45927" rtlCol="0" anchor="b"/>
          <a:lstStyle>
            <a:lvl1pPr algn="r">
              <a:defRPr sz="1200"/>
            </a:lvl1pPr>
          </a:lstStyle>
          <a:p>
            <a:fld id="{2B4C7D6A-3C1D-48E8-9990-EACFE27C22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818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29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58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388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17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646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76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05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035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4C7D6A-3C1D-48E8-9990-EACFE27C228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439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4C7D6A-3C1D-48E8-9990-EACFE27C2289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2645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4C7D6A-3C1D-48E8-9990-EACFE27C2289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3239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4C7D6A-3C1D-48E8-9990-EACFE27C2289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534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4C7D6A-3C1D-48E8-9990-EACFE27C2289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24374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4C7D6A-3C1D-48E8-9990-EACFE27C2289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07945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4C7D6A-3C1D-48E8-9990-EACFE27C2289}" type="slidenum">
              <a:rPr lang="ru-RU" smtClean="0"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9582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4C7D6A-3C1D-48E8-9990-EACFE27C2289}" type="slidenum">
              <a:rPr lang="ru-RU" smtClean="0">
                <a:solidFill>
                  <a:prstClr val="black"/>
                </a:solidFill>
              </a:rPr>
              <a:pPr/>
              <a:t>18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943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574" y="410262"/>
            <a:ext cx="11799928" cy="1489417"/>
          </a:xfrm>
          <a:prstGeom prst="rect">
            <a:avLst/>
          </a:prstGeom>
        </p:spPr>
        <p:txBody>
          <a:bodyPr lIns="102635" tIns="51317" rIns="102635" bIns="51317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74" y="2051292"/>
            <a:ext cx="11799928" cy="4889212"/>
          </a:xfrm>
          <a:prstGeom prst="rect">
            <a:avLst/>
          </a:prstGeom>
        </p:spPr>
        <p:txBody>
          <a:bodyPr lIns="102635" tIns="51317" rIns="102635" bIns="51317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939801" y="7142166"/>
            <a:ext cx="3079749" cy="409575"/>
          </a:xfrm>
          <a:prstGeom prst="rect">
            <a:avLst/>
          </a:prstGeom>
        </p:spPr>
        <p:txBody>
          <a:bodyPr lIns="102635" tIns="51317" rIns="102635" bIns="51317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FFF7438-DCE0-4AF7-B3BD-107ACA530C80}" type="datetimeFigureOut">
              <a:rPr lang="ru-RU"/>
              <a:pPr>
                <a:defRPr/>
              </a:pPr>
              <a:t>25.09.2019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32315" y="7142166"/>
            <a:ext cx="4616450" cy="409575"/>
          </a:xfrm>
          <a:prstGeom prst="rect">
            <a:avLst/>
          </a:prstGeom>
        </p:spPr>
        <p:txBody>
          <a:bodyPr lIns="102635" tIns="51317" rIns="102635" bIns="51317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661528" y="7142166"/>
            <a:ext cx="3079749" cy="409575"/>
          </a:xfrm>
          <a:prstGeom prst="rect">
            <a:avLst/>
          </a:prstGeom>
        </p:spPr>
        <p:txBody>
          <a:bodyPr lIns="102635" tIns="51317" rIns="102635" bIns="51317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DB0ADED-770D-4005-9FF6-4ADA30DB4F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26081" y="2393770"/>
            <a:ext cx="11628914" cy="1651737"/>
          </a:xfrm>
          <a:prstGeom prst="rect">
            <a:avLst/>
          </a:prstGeom>
        </p:spPr>
        <p:txBody>
          <a:bodyPr lIns="136867" tIns="68434" rIns="136867" bIns="68434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2161" y="4366577"/>
            <a:ext cx="9576753" cy="1969241"/>
          </a:xfrm>
          <a:prstGeom prst="rect">
            <a:avLst/>
          </a:prstGeom>
        </p:spPr>
        <p:txBody>
          <a:bodyPr lIns="136867" tIns="68434" rIns="136867" bIns="68434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8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68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5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3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216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060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7903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74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84054" y="7142066"/>
            <a:ext cx="3192251" cy="410259"/>
          </a:xfrm>
          <a:prstGeom prst="rect">
            <a:avLst/>
          </a:prstGeom>
        </p:spPr>
        <p:txBody>
          <a:bodyPr lIns="136867" tIns="68434" rIns="136867" bIns="68434"/>
          <a:lstStyle/>
          <a:p>
            <a:fld id="{064EEA95-25EA-4FDE-8E7A-6AFF7314CE0E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674368" y="7142066"/>
            <a:ext cx="4332340" cy="410259"/>
          </a:xfrm>
          <a:prstGeom prst="rect">
            <a:avLst/>
          </a:prstGeom>
        </p:spPr>
        <p:txBody>
          <a:bodyPr lIns="136867" tIns="68434" rIns="136867" bIns="68434"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804770" y="7142066"/>
            <a:ext cx="3192251" cy="410259"/>
          </a:xfrm>
          <a:prstGeom prst="rect">
            <a:avLst/>
          </a:prstGeom>
        </p:spPr>
        <p:txBody>
          <a:bodyPr lIns="136867" tIns="68434" rIns="136867" bIns="68434"/>
          <a:lstStyle/>
          <a:p>
            <a:fld id="{AA496579-88E2-47F6-914B-B68490905E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5660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3" y="1678655"/>
            <a:ext cx="9554415" cy="821360"/>
          </a:xfrm>
        </p:spPr>
        <p:txBody>
          <a:bodyPr/>
          <a:lstStyle>
            <a:lvl1pPr>
              <a:defRPr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2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1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0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8" y="2823428"/>
            <a:ext cx="9554438" cy="3976816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2200"/>
            </a:lvl4pPr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17378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без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2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1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0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8" y="1661577"/>
            <a:ext cx="9554438" cy="5138660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00459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3" y="1678655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2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1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0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3" y="2823432"/>
            <a:ext cx="4435507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3" y="2823432"/>
            <a:ext cx="4422398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86589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без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2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1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0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3" y="1602403"/>
            <a:ext cx="4435507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3" y="1602403"/>
            <a:ext cx="4422398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14213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2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1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0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3" y="1602403"/>
            <a:ext cx="4422398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2759876" y="1602395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2770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2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1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0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2759883" y="1602403"/>
            <a:ext cx="4422398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7889974" y="1602395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1455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выноск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877374" y="1661582"/>
            <a:ext cx="5803713" cy="5144558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4187" tIns="67094" rIns="134187" bIns="67094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2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1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0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3" y="1597978"/>
            <a:ext cx="4435507" cy="5202269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8213908" y="2568580"/>
            <a:ext cx="4871096" cy="382327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 sz="13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04833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фото навыл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3" y="1678655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2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1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0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92" y="2823432"/>
            <a:ext cx="4435477" cy="3976935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4"/>
          </p:nvPr>
        </p:nvSpPr>
        <p:spPr>
          <a:xfrm>
            <a:off x="7891887" y="2877199"/>
            <a:ext cx="5789192" cy="3923156"/>
          </a:xfrm>
        </p:spPr>
        <p:txBody>
          <a:bodyPr/>
          <a:lstStyle/>
          <a:p>
            <a:r>
              <a:rPr lang="ru-RU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4068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таблице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2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1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0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9" name="Таблица 8"/>
          <p:cNvSpPr>
            <a:spLocks noGrp="1"/>
          </p:cNvSpPr>
          <p:nvPr>
            <p:ph type="tbl" sz="quarter" idx="13"/>
          </p:nvPr>
        </p:nvSpPr>
        <p:spPr>
          <a:xfrm>
            <a:off x="2759879" y="1650261"/>
            <a:ext cx="9563908" cy="5149977"/>
          </a:xfrm>
        </p:spPr>
        <p:txBody>
          <a:bodyPr/>
          <a:lstStyle/>
          <a:p>
            <a:r>
              <a:rPr lang="ru-RU"/>
              <a:t>Вставка таблицы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56493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2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1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0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7439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0" y="1678654"/>
            <a:ext cx="9554415" cy="821360"/>
          </a:xfrm>
        </p:spPr>
        <p:txBody>
          <a:bodyPr/>
          <a:lstStyle>
            <a:lvl1pPr>
              <a:defRPr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0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7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3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2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1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4" y="2823428"/>
            <a:ext cx="9554438" cy="3976816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2200"/>
            </a:lvl4pPr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374263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без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0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7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3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2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1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4" y="1661577"/>
            <a:ext cx="9554438" cy="5138660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632250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0" y="1678654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0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7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3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2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1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3" y="2823432"/>
            <a:ext cx="4435507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3" y="2823432"/>
            <a:ext cx="4422398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8378435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без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0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7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3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2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1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3" y="1602401"/>
            <a:ext cx="4435507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3" y="1602401"/>
            <a:ext cx="4422398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3847802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0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7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3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2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1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3" y="1602401"/>
            <a:ext cx="4422398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2759876" y="1602393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24983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0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7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3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2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1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2759883" y="1602401"/>
            <a:ext cx="4422398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7889971" y="1602393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26140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выноск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877369" y="1661581"/>
            <a:ext cx="5803713" cy="5144558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4205" tIns="67105" rIns="134205" bIns="67105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0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7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3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2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1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3" y="1597978"/>
            <a:ext cx="4435507" cy="5202269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8213908" y="2568579"/>
            <a:ext cx="4871096" cy="382327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 sz="13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6693698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фото навыл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0" y="1678654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0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7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3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2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1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88" y="2823431"/>
            <a:ext cx="4435477" cy="3976935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4"/>
          </p:nvPr>
        </p:nvSpPr>
        <p:spPr>
          <a:xfrm>
            <a:off x="7891887" y="2877199"/>
            <a:ext cx="5789192" cy="3923156"/>
          </a:xfrm>
        </p:spPr>
        <p:txBody>
          <a:bodyPr/>
          <a:lstStyle/>
          <a:p>
            <a:r>
              <a:rPr lang="ru-RU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98112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таблице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0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7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3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2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1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9" name="Таблица 8"/>
          <p:cNvSpPr>
            <a:spLocks noGrp="1"/>
          </p:cNvSpPr>
          <p:nvPr>
            <p:ph type="tbl" sz="quarter" idx="13"/>
          </p:nvPr>
        </p:nvSpPr>
        <p:spPr>
          <a:xfrm>
            <a:off x="2759879" y="1650261"/>
            <a:ext cx="9563908" cy="5149977"/>
          </a:xfrm>
        </p:spPr>
        <p:txBody>
          <a:bodyPr/>
          <a:lstStyle/>
          <a:p>
            <a:r>
              <a:rPr lang="ru-RU"/>
              <a:t>Вставка таблицы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83351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0" y="465997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8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7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67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5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4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3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2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1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1234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78" y="1678654"/>
            <a:ext cx="9554415" cy="821359"/>
          </a:xfrm>
        </p:spPr>
        <p:txBody>
          <a:bodyPr/>
          <a:lstStyle>
            <a:lvl1pPr>
              <a:defRPr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78" y="465998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9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83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7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6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5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4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4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49" y="2823428"/>
            <a:ext cx="9554438" cy="3976816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2300"/>
            </a:lvl4pPr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9396716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без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78" y="465998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9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83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7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6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5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4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4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49" y="1661576"/>
            <a:ext cx="9554438" cy="5138660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0240966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78" y="1678654"/>
            <a:ext cx="9554415" cy="82135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78" y="465998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9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83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7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6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5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4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4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0" y="2823429"/>
            <a:ext cx="4435506" cy="3976814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0" y="2823429"/>
            <a:ext cx="4422398" cy="3976814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0272703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без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78" y="465998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9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83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7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6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5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4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4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0" y="1602397"/>
            <a:ext cx="4435506" cy="5197842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0" y="1602397"/>
            <a:ext cx="4422398" cy="5197842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8112142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78" y="465998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9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83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7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6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5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4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4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0" y="1602397"/>
            <a:ext cx="4422398" cy="5197842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2759876" y="1602392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21404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78" y="465998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9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83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7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6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5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4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4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2759878" y="1602397"/>
            <a:ext cx="4422398" cy="5197842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7889969" y="1602392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9432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выноск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877365" y="1661578"/>
            <a:ext cx="5803713" cy="5144558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4265" tIns="67133" rIns="134265" bIns="67133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78" y="465998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9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83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7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6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5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4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4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0" y="1597973"/>
            <a:ext cx="4435506" cy="5202269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8213904" y="2568577"/>
            <a:ext cx="4871095" cy="382327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 sz="13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694108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фото навыл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78" y="1678654"/>
            <a:ext cx="9554415" cy="82135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78" y="465998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9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83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7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6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5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4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4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83" y="2823425"/>
            <a:ext cx="4435477" cy="3976935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4"/>
          </p:nvPr>
        </p:nvSpPr>
        <p:spPr>
          <a:xfrm>
            <a:off x="7891887" y="2877200"/>
            <a:ext cx="5789192" cy="3923156"/>
          </a:xfrm>
        </p:spPr>
        <p:txBody>
          <a:bodyPr/>
          <a:lstStyle/>
          <a:p>
            <a:r>
              <a:rPr lang="ru-RU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72502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таблице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78" y="465998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9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83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7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6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5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4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4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9" name="Таблица 8"/>
          <p:cNvSpPr>
            <a:spLocks noGrp="1"/>
          </p:cNvSpPr>
          <p:nvPr>
            <p:ph type="tbl" sz="quarter" idx="13"/>
          </p:nvPr>
        </p:nvSpPr>
        <p:spPr>
          <a:xfrm>
            <a:off x="2759879" y="1650260"/>
            <a:ext cx="9563908" cy="5149977"/>
          </a:xfrm>
        </p:spPr>
        <p:txBody>
          <a:bodyPr/>
          <a:lstStyle/>
          <a:p>
            <a:r>
              <a:rPr lang="ru-RU"/>
              <a:t>Вставка таблицы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77643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78" y="465998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9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83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7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6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5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4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24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1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05626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95291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574" y="410259"/>
            <a:ext cx="11799927" cy="1489417"/>
          </a:xfrm>
          <a:prstGeom prst="rect">
            <a:avLst/>
          </a:prstGeom>
        </p:spPr>
        <p:txBody>
          <a:bodyPr lIns="102651" tIns="51325" rIns="102651" bIns="51325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74" y="2051292"/>
            <a:ext cx="11799927" cy="4889212"/>
          </a:xfrm>
          <a:prstGeom prst="rect">
            <a:avLst/>
          </a:prstGeom>
        </p:spPr>
        <p:txBody>
          <a:bodyPr lIns="102651" tIns="51325" rIns="102651" bIns="51325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939800" y="7142163"/>
            <a:ext cx="3079750" cy="409575"/>
          </a:xfrm>
          <a:prstGeom prst="rect">
            <a:avLst/>
          </a:prstGeom>
        </p:spPr>
        <p:txBody>
          <a:bodyPr lIns="102651" tIns="51325" rIns="102651" bIns="51325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FFF7438-DCE0-4AF7-B3BD-107ACA530C80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25.09.2019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32313" y="7142163"/>
            <a:ext cx="4616450" cy="409575"/>
          </a:xfrm>
          <a:prstGeom prst="rect">
            <a:avLst/>
          </a:prstGeom>
        </p:spPr>
        <p:txBody>
          <a:bodyPr lIns="102651" tIns="51325" rIns="102651" bIns="51325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661525" y="7142163"/>
            <a:ext cx="3079750" cy="409575"/>
          </a:xfrm>
          <a:prstGeom prst="rect">
            <a:avLst/>
          </a:prstGeom>
        </p:spPr>
        <p:txBody>
          <a:bodyPr lIns="102651" tIns="51325" rIns="102651" bIns="51325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DB0ADED-770D-4005-9FF6-4ADA30DB4FB7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9900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054" y="309180"/>
            <a:ext cx="12312968" cy="1284288"/>
          </a:xfrm>
          <a:prstGeom prst="rect">
            <a:avLst/>
          </a:prstGeom>
        </p:spPr>
        <p:txBody>
          <a:bodyPr lIns="136867" tIns="68434" rIns="136867" bIns="68434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684054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1E95EC54-3F7F-470B-B434-2DDEF3E15A2B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25.09.2019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674368" y="7142067"/>
            <a:ext cx="4332340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804770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F958DB9B-CDEC-4D4B-A0FC-D64D7B7B0214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02873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684054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E33D2D5A-48BF-4650-82BC-1B8071E2E139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25.09.2019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674368" y="7142067"/>
            <a:ext cx="4332340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804770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1DD2765D-DCD6-4A50-BD45-B4D0898AC9EB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7159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322423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574" y="410259"/>
            <a:ext cx="11799927" cy="1489417"/>
          </a:xfrm>
          <a:prstGeom prst="rect">
            <a:avLst/>
          </a:prstGeom>
        </p:spPr>
        <p:txBody>
          <a:bodyPr lIns="102651" tIns="51325" rIns="102651" bIns="51325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74" y="2051292"/>
            <a:ext cx="11799927" cy="4889212"/>
          </a:xfrm>
          <a:prstGeom prst="rect">
            <a:avLst/>
          </a:prstGeom>
        </p:spPr>
        <p:txBody>
          <a:bodyPr lIns="102651" tIns="51325" rIns="102651" bIns="51325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939800" y="7142163"/>
            <a:ext cx="3079750" cy="409575"/>
          </a:xfrm>
          <a:prstGeom prst="rect">
            <a:avLst/>
          </a:prstGeom>
        </p:spPr>
        <p:txBody>
          <a:bodyPr lIns="102651" tIns="51325" rIns="102651" bIns="51325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FFF7438-DCE0-4AF7-B3BD-107ACA530C80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25.09.2019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32313" y="7142163"/>
            <a:ext cx="4616450" cy="409575"/>
          </a:xfrm>
          <a:prstGeom prst="rect">
            <a:avLst/>
          </a:prstGeom>
        </p:spPr>
        <p:txBody>
          <a:bodyPr lIns="102651" tIns="51325" rIns="102651" bIns="51325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661525" y="7142163"/>
            <a:ext cx="3079750" cy="409575"/>
          </a:xfrm>
          <a:prstGeom prst="rect">
            <a:avLst/>
          </a:prstGeom>
        </p:spPr>
        <p:txBody>
          <a:bodyPr lIns="102651" tIns="51325" rIns="102651" bIns="51325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DB0ADED-770D-4005-9FF6-4ADA30DB4FB7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38443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054" y="309180"/>
            <a:ext cx="12312968" cy="1284288"/>
          </a:xfrm>
          <a:prstGeom prst="rect">
            <a:avLst/>
          </a:prstGeom>
        </p:spPr>
        <p:txBody>
          <a:bodyPr lIns="136867" tIns="68434" rIns="136867" bIns="68434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684054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1E95EC54-3F7F-470B-B434-2DDEF3E15A2B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25.09.2019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674368" y="7142067"/>
            <a:ext cx="4332340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804770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F958DB9B-CDEC-4D4B-A0FC-D64D7B7B0214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54374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684054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E33D2D5A-48BF-4650-82BC-1B8071E2E139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25.09.2019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674368" y="7142067"/>
            <a:ext cx="4332340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804770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1DD2765D-DCD6-4A50-BD45-B4D0898AC9EB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95298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245224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574" y="410259"/>
            <a:ext cx="11799927" cy="1489417"/>
          </a:xfrm>
          <a:prstGeom prst="rect">
            <a:avLst/>
          </a:prstGeom>
        </p:spPr>
        <p:txBody>
          <a:bodyPr lIns="102651" tIns="51325" rIns="102651" bIns="51325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74" y="2051292"/>
            <a:ext cx="11799927" cy="4889212"/>
          </a:xfrm>
          <a:prstGeom prst="rect">
            <a:avLst/>
          </a:prstGeom>
        </p:spPr>
        <p:txBody>
          <a:bodyPr lIns="102651" tIns="51325" rIns="102651" bIns="51325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939800" y="7142163"/>
            <a:ext cx="3079750" cy="409575"/>
          </a:xfrm>
          <a:prstGeom prst="rect">
            <a:avLst/>
          </a:prstGeom>
        </p:spPr>
        <p:txBody>
          <a:bodyPr lIns="102651" tIns="51325" rIns="102651" bIns="51325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FFF7438-DCE0-4AF7-B3BD-107ACA530C80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25.09.2019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32313" y="7142163"/>
            <a:ext cx="4616450" cy="409575"/>
          </a:xfrm>
          <a:prstGeom prst="rect">
            <a:avLst/>
          </a:prstGeom>
        </p:spPr>
        <p:txBody>
          <a:bodyPr lIns="102651" tIns="51325" rIns="102651" bIns="51325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661525" y="7142163"/>
            <a:ext cx="3079750" cy="409575"/>
          </a:xfrm>
          <a:prstGeom prst="rect">
            <a:avLst/>
          </a:prstGeom>
        </p:spPr>
        <p:txBody>
          <a:bodyPr lIns="102651" tIns="51325" rIns="102651" bIns="51325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DB0ADED-770D-4005-9FF6-4ADA30DB4FB7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67119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054" y="309180"/>
            <a:ext cx="12312968" cy="1284288"/>
          </a:xfrm>
          <a:prstGeom prst="rect">
            <a:avLst/>
          </a:prstGeom>
        </p:spPr>
        <p:txBody>
          <a:bodyPr lIns="136867" tIns="68434" rIns="136867" bIns="68434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684054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1E95EC54-3F7F-470B-B434-2DDEF3E15A2B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25.09.2019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674368" y="7142067"/>
            <a:ext cx="4332340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804770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F958DB9B-CDEC-4D4B-A0FC-D64D7B7B0214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34623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684054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E33D2D5A-48BF-4650-82BC-1B8071E2E139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25.09.2019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674368" y="7142067"/>
            <a:ext cx="4332340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804770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1DD2765D-DCD6-4A50-BD45-B4D0898AC9EB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3084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82485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574" y="410259"/>
            <a:ext cx="11799927" cy="1489417"/>
          </a:xfrm>
          <a:prstGeom prst="rect">
            <a:avLst/>
          </a:prstGeom>
        </p:spPr>
        <p:txBody>
          <a:bodyPr lIns="102651" tIns="51325" rIns="102651" bIns="51325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74" y="2051292"/>
            <a:ext cx="11799927" cy="4889212"/>
          </a:xfrm>
          <a:prstGeom prst="rect">
            <a:avLst/>
          </a:prstGeom>
        </p:spPr>
        <p:txBody>
          <a:bodyPr lIns="102651" tIns="51325" rIns="102651" bIns="51325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939800" y="7142163"/>
            <a:ext cx="3079750" cy="409575"/>
          </a:xfrm>
          <a:prstGeom prst="rect">
            <a:avLst/>
          </a:prstGeom>
        </p:spPr>
        <p:txBody>
          <a:bodyPr lIns="102651" tIns="51325" rIns="102651" bIns="51325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FFF7438-DCE0-4AF7-B3BD-107ACA530C80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25.09.2019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32313" y="7142163"/>
            <a:ext cx="4616450" cy="409575"/>
          </a:xfrm>
          <a:prstGeom prst="rect">
            <a:avLst/>
          </a:prstGeom>
        </p:spPr>
        <p:txBody>
          <a:bodyPr lIns="102651" tIns="51325" rIns="102651" bIns="51325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661525" y="7142163"/>
            <a:ext cx="3079750" cy="409575"/>
          </a:xfrm>
          <a:prstGeom prst="rect">
            <a:avLst/>
          </a:prstGeom>
        </p:spPr>
        <p:txBody>
          <a:bodyPr lIns="102651" tIns="51325" rIns="102651" bIns="51325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DB0ADED-770D-4005-9FF6-4ADA30DB4FB7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82338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054" y="309180"/>
            <a:ext cx="12312968" cy="1284288"/>
          </a:xfrm>
          <a:prstGeom prst="rect">
            <a:avLst/>
          </a:prstGeom>
        </p:spPr>
        <p:txBody>
          <a:bodyPr lIns="136867" tIns="68434" rIns="136867" bIns="68434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684054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1E95EC54-3F7F-470B-B434-2DDEF3E15A2B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25.09.2019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674368" y="7142067"/>
            <a:ext cx="4332340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804770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F958DB9B-CDEC-4D4B-A0FC-D64D7B7B0214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282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684054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E33D2D5A-48BF-4650-82BC-1B8071E2E139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25.09.2019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674368" y="7142067"/>
            <a:ext cx="4332340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804770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1DD2765D-DCD6-4A50-BD45-B4D0898AC9EB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43227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113640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574" y="410259"/>
            <a:ext cx="11799927" cy="1489417"/>
          </a:xfrm>
          <a:prstGeom prst="rect">
            <a:avLst/>
          </a:prstGeom>
        </p:spPr>
        <p:txBody>
          <a:bodyPr lIns="102651" tIns="51325" rIns="102651" bIns="51325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74" y="2051292"/>
            <a:ext cx="11799927" cy="4889212"/>
          </a:xfrm>
          <a:prstGeom prst="rect">
            <a:avLst/>
          </a:prstGeom>
        </p:spPr>
        <p:txBody>
          <a:bodyPr lIns="102651" tIns="51325" rIns="102651" bIns="51325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939800" y="7142163"/>
            <a:ext cx="3079750" cy="409575"/>
          </a:xfrm>
          <a:prstGeom prst="rect">
            <a:avLst/>
          </a:prstGeom>
        </p:spPr>
        <p:txBody>
          <a:bodyPr lIns="102651" tIns="51325" rIns="102651" bIns="51325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FFF7438-DCE0-4AF7-B3BD-107ACA530C80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25.09.2019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32313" y="7142163"/>
            <a:ext cx="4616450" cy="409575"/>
          </a:xfrm>
          <a:prstGeom prst="rect">
            <a:avLst/>
          </a:prstGeom>
        </p:spPr>
        <p:txBody>
          <a:bodyPr lIns="102651" tIns="51325" rIns="102651" bIns="51325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661525" y="7142163"/>
            <a:ext cx="3079750" cy="409575"/>
          </a:xfrm>
          <a:prstGeom prst="rect">
            <a:avLst/>
          </a:prstGeom>
        </p:spPr>
        <p:txBody>
          <a:bodyPr lIns="102651" tIns="51325" rIns="102651" bIns="51325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DB0ADED-770D-4005-9FF6-4ADA30DB4FB7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44950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054" y="309180"/>
            <a:ext cx="12312968" cy="1284288"/>
          </a:xfrm>
          <a:prstGeom prst="rect">
            <a:avLst/>
          </a:prstGeom>
        </p:spPr>
        <p:txBody>
          <a:bodyPr lIns="136867" tIns="68434" rIns="136867" bIns="68434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684054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1E95EC54-3F7F-470B-B434-2DDEF3E15A2B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25.09.2019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674368" y="7142067"/>
            <a:ext cx="4332340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804770" y="7142067"/>
            <a:ext cx="3192251" cy="411447"/>
          </a:xfrm>
          <a:prstGeom prst="rect">
            <a:avLst/>
          </a:prstGeom>
        </p:spPr>
        <p:txBody>
          <a:bodyPr lIns="136867" tIns="68434" rIns="136867" bIns="68434"/>
          <a:lstStyle>
            <a:lvl1pPr>
              <a:defRPr/>
            </a:lvl1pPr>
          </a:lstStyle>
          <a:p>
            <a:pPr>
              <a:defRPr/>
            </a:pPr>
            <a:fld id="{F958DB9B-CDEC-4D4B-A0FC-D64D7B7B0214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593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3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4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4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45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5" Type="http://schemas.openxmlformats.org/officeDocument/2006/relationships/theme" Target="../theme/theme8.xml"/><Relationship Id="rId4" Type="http://schemas.openxmlformats.org/officeDocument/2006/relationships/slideLayout" Target="../slideLayouts/slideLayout49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4" Type="http://schemas.openxmlformats.org/officeDocument/2006/relationships/theme" Target="../theme/theme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736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129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258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388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517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847" indent="-342847" algn="l" rtl="0" eaLnBrk="0" fontAlgn="base" hangingPunct="0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Arial" charset="0"/>
        </a:defRPr>
      </a:lvl1pPr>
      <a:lvl2pPr marL="742836" indent="-285706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2823" indent="-228564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599953" indent="-228564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Arial" charset="0"/>
        </a:defRPr>
      </a:lvl4pPr>
      <a:lvl5pPr marL="2057082" indent="-228564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Arial" charset="0"/>
        </a:defRPr>
      </a:lvl5pPr>
      <a:lvl6pPr marL="2514210" indent="-228564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Arial" charset="0"/>
        </a:defRPr>
      </a:lvl6pPr>
      <a:lvl7pPr marL="2971340" indent="-228564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Arial" charset="0"/>
        </a:defRPr>
      </a:lvl7pPr>
      <a:lvl8pPr marL="3428469" indent="-228564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Arial" charset="0"/>
        </a:defRPr>
      </a:lvl8pPr>
      <a:lvl9pPr marL="3885599" indent="-228564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Arial" charset="0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8785" y="1677517"/>
            <a:ext cx="9577632" cy="82209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52245" y="2818298"/>
            <a:ext cx="9584166" cy="42812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92113" y="6902999"/>
            <a:ext cx="2121358" cy="410259"/>
          </a:xfrm>
          <a:prstGeom prst="rect">
            <a:avLst/>
          </a:prstGeom>
        </p:spPr>
        <p:txBody>
          <a:bodyPr vert="horz" lIns="120768" tIns="60384" rIns="120768" bIns="60384" rtlCol="0" anchor="ctr"/>
          <a:lstStyle>
            <a:lvl1pPr algn="l">
              <a:defRPr sz="1300" b="0" i="0">
                <a:solidFill>
                  <a:srgbClr val="0077C8"/>
                </a:solidFill>
                <a:latin typeface="Arial"/>
                <a:cs typeface="Arial"/>
              </a:defRPr>
            </a:lvl1pPr>
          </a:lstStyle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441633" y="560696"/>
            <a:ext cx="643367" cy="41025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800" b="0" i="0">
                <a:solidFill>
                  <a:srgbClr val="00B2A9"/>
                </a:solidFill>
                <a:latin typeface="Arial"/>
                <a:cs typeface="Arial"/>
              </a:defRPr>
            </a:lvl1pPr>
          </a:lstStyle>
          <a:p>
            <a:fld id="{E8CC1B9C-23B7-B94D-B87E-2F844537633D}" type="slidenum">
              <a:rPr lang="ru-RU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" y="475393"/>
            <a:ext cx="321730" cy="641685"/>
          </a:xfrm>
          <a:prstGeom prst="rect">
            <a:avLst/>
          </a:prstGeom>
          <a:solidFill>
            <a:srgbClr val="0077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4187" tIns="67094" rIns="134187" bIns="67094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0" name="Изображение 9" descr="for_ppt_minekonom.pd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67" y="391783"/>
            <a:ext cx="1592565" cy="79672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452356" y="475393"/>
            <a:ext cx="228732" cy="641685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4187" tIns="67094" rIns="134187" bIns="67094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52243" y="1054576"/>
            <a:ext cx="9584166" cy="51334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100000">
                <a:srgbClr val="00B2A9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187" tIns="67094" rIns="134187" bIns="6709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9713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</p:sldLayoutIdLst>
  <p:hf hdr="0" dt="0"/>
  <p:txStyles>
    <p:titleStyle>
      <a:lvl1pPr algn="l" defTabSz="603840" rtl="0" eaLnBrk="1" latinLnBrk="0" hangingPunct="1">
        <a:spcBef>
          <a:spcPct val="0"/>
        </a:spcBef>
        <a:buNone/>
        <a:defRPr sz="2700" b="1" i="0" kern="1200" cap="all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603840" rtl="0" eaLnBrk="1" latinLnBrk="0" hangingPunct="1">
        <a:spcBef>
          <a:spcPts val="0"/>
        </a:spcBef>
        <a:buFontTx/>
        <a:buNone/>
        <a:defRPr sz="1800" b="0" i="0" kern="1200">
          <a:solidFill>
            <a:schemeClr val="tx1"/>
          </a:solidFill>
          <a:latin typeface="Arial"/>
          <a:ea typeface="+mn-ea"/>
          <a:cs typeface="Arial"/>
        </a:defRPr>
      </a:lvl1pPr>
      <a:lvl2pPr marL="0" indent="0" algn="l" defTabSz="603840" rtl="0" eaLnBrk="1" latinLnBrk="0" hangingPunct="1">
        <a:spcBef>
          <a:spcPts val="0"/>
        </a:spcBef>
        <a:buFontTx/>
        <a:buNone/>
        <a:defRPr sz="1900" b="1" i="0" kern="1200">
          <a:solidFill>
            <a:schemeClr val="tx1"/>
          </a:solidFill>
          <a:latin typeface="Arial"/>
          <a:ea typeface="+mn-ea"/>
          <a:cs typeface="Arial"/>
        </a:defRPr>
      </a:lvl2pPr>
      <a:lvl3pPr marL="251600" indent="-251600" algn="l" defTabSz="603840" rtl="0" eaLnBrk="1" latinLnBrk="0" hangingPunct="1">
        <a:spcBef>
          <a:spcPts val="0"/>
        </a:spcBef>
        <a:buSzPct val="80000"/>
        <a:buFont typeface="Lucida Grande"/>
        <a:buChar char="＞"/>
        <a:defRPr sz="1800" b="0" i="0" kern="1200">
          <a:solidFill>
            <a:schemeClr val="tx1"/>
          </a:solidFill>
          <a:latin typeface="Arial"/>
          <a:ea typeface="+mn-ea"/>
          <a:cs typeface="Arial"/>
        </a:defRPr>
      </a:lvl3pPr>
      <a:lvl4pPr marL="0" indent="0" algn="l" defTabSz="603840" rtl="0" eaLnBrk="1" latinLnBrk="0" hangingPunct="1">
        <a:spcBef>
          <a:spcPts val="0"/>
        </a:spcBef>
        <a:buFontTx/>
        <a:buNone/>
        <a:defRPr sz="2200" b="0" i="0" kern="1200" cap="all">
          <a:solidFill>
            <a:schemeClr val="tx1"/>
          </a:solidFill>
          <a:latin typeface="Arial"/>
          <a:ea typeface="+mn-ea"/>
          <a:cs typeface="Arial"/>
        </a:defRPr>
      </a:lvl4pPr>
      <a:lvl5pPr marL="0" indent="0" algn="l" defTabSz="603840" rtl="0" eaLnBrk="1" latinLnBrk="0" hangingPunct="1">
        <a:spcBef>
          <a:spcPts val="0"/>
        </a:spcBef>
        <a:buFontTx/>
        <a:buNone/>
        <a:defRPr sz="1300" b="0" i="0" kern="1200">
          <a:solidFill>
            <a:schemeClr val="tx1"/>
          </a:solidFill>
          <a:latin typeface="Arial"/>
          <a:ea typeface="+mn-ea"/>
          <a:cs typeface="Arial"/>
        </a:defRPr>
      </a:lvl5pPr>
      <a:lvl6pPr marL="3321112" indent="-301919" algn="l" defTabSz="603840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24949" indent="-301919" algn="l" defTabSz="603840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28789" indent="-301919" algn="l" defTabSz="603840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32629" indent="-301919" algn="l" defTabSz="603840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038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03840" algn="l" defTabSz="6038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207678" algn="l" defTabSz="6038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811517" algn="l" defTabSz="6038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415355" algn="l" defTabSz="6038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019191" algn="l" defTabSz="6038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623031" algn="l" defTabSz="6038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226871" algn="l" defTabSz="6038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830707" algn="l" defTabSz="60384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8785" y="1677516"/>
            <a:ext cx="9577632" cy="82209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52245" y="2818297"/>
            <a:ext cx="9584166" cy="42812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92113" y="6902996"/>
            <a:ext cx="2121358" cy="410259"/>
          </a:xfrm>
          <a:prstGeom prst="rect">
            <a:avLst/>
          </a:prstGeom>
        </p:spPr>
        <p:txBody>
          <a:bodyPr vert="horz" lIns="120786" tIns="60394" rIns="120786" bIns="60394" rtlCol="0" anchor="ctr"/>
          <a:lstStyle>
            <a:lvl1pPr algn="l">
              <a:defRPr sz="1300" b="0" i="0">
                <a:solidFill>
                  <a:srgbClr val="0077C8"/>
                </a:solidFill>
                <a:latin typeface="Arial"/>
                <a:cs typeface="Arial"/>
              </a:defRPr>
            </a:lvl1pPr>
          </a:lstStyle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441633" y="560694"/>
            <a:ext cx="643367" cy="41025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800" b="0" i="0">
                <a:solidFill>
                  <a:srgbClr val="00B2A9"/>
                </a:solidFill>
                <a:latin typeface="Arial"/>
                <a:cs typeface="Arial"/>
              </a:defRPr>
            </a:lvl1pPr>
          </a:lstStyle>
          <a:p>
            <a:fld id="{E8CC1B9C-23B7-B94D-B87E-2F844537633D}" type="slidenum">
              <a:rPr lang="ru-RU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" y="475393"/>
            <a:ext cx="321730" cy="641685"/>
          </a:xfrm>
          <a:prstGeom prst="rect">
            <a:avLst/>
          </a:prstGeom>
          <a:solidFill>
            <a:srgbClr val="0077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4205" tIns="67105" rIns="134205" bIns="67105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0" name="Изображение 9" descr="for_ppt_minekonom.pd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67" y="391783"/>
            <a:ext cx="1592565" cy="79672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452356" y="475393"/>
            <a:ext cx="228732" cy="641685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4205" tIns="67105" rIns="134205" bIns="67105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52243" y="1054576"/>
            <a:ext cx="9584166" cy="51334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100000">
                <a:srgbClr val="00B2A9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205" tIns="67105" rIns="134205" bIns="671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8018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</p:sldLayoutIdLst>
  <p:hf hdr="0" dt="0"/>
  <p:txStyles>
    <p:titleStyle>
      <a:lvl1pPr algn="l" defTabSz="603932" rtl="0" eaLnBrk="1" latinLnBrk="0" hangingPunct="1">
        <a:spcBef>
          <a:spcPct val="0"/>
        </a:spcBef>
        <a:buNone/>
        <a:defRPr sz="2700" b="1" i="0" kern="1200" cap="all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603932" rtl="0" eaLnBrk="1" latinLnBrk="0" hangingPunct="1">
        <a:spcBef>
          <a:spcPts val="0"/>
        </a:spcBef>
        <a:buFontTx/>
        <a:buNone/>
        <a:defRPr sz="1800" b="0" i="0" kern="1200">
          <a:solidFill>
            <a:schemeClr val="tx1"/>
          </a:solidFill>
          <a:latin typeface="Arial"/>
          <a:ea typeface="+mn-ea"/>
          <a:cs typeface="Arial"/>
        </a:defRPr>
      </a:lvl1pPr>
      <a:lvl2pPr marL="0" indent="0" algn="l" defTabSz="603932" rtl="0" eaLnBrk="1" latinLnBrk="0" hangingPunct="1">
        <a:spcBef>
          <a:spcPts val="0"/>
        </a:spcBef>
        <a:buFontTx/>
        <a:buNone/>
        <a:defRPr sz="1900" b="1" i="0" kern="1200">
          <a:solidFill>
            <a:schemeClr val="tx1"/>
          </a:solidFill>
          <a:latin typeface="Arial"/>
          <a:ea typeface="+mn-ea"/>
          <a:cs typeface="Arial"/>
        </a:defRPr>
      </a:lvl2pPr>
      <a:lvl3pPr marL="251637" indent="-251637" algn="l" defTabSz="603932" rtl="0" eaLnBrk="1" latinLnBrk="0" hangingPunct="1">
        <a:spcBef>
          <a:spcPts val="0"/>
        </a:spcBef>
        <a:buSzPct val="80000"/>
        <a:buFont typeface="Lucida Grande"/>
        <a:buChar char="＞"/>
        <a:defRPr sz="1800" b="0" i="0" kern="1200">
          <a:solidFill>
            <a:schemeClr val="tx1"/>
          </a:solidFill>
          <a:latin typeface="Arial"/>
          <a:ea typeface="+mn-ea"/>
          <a:cs typeface="Arial"/>
        </a:defRPr>
      </a:lvl3pPr>
      <a:lvl4pPr marL="0" indent="0" algn="l" defTabSz="603932" rtl="0" eaLnBrk="1" latinLnBrk="0" hangingPunct="1">
        <a:spcBef>
          <a:spcPts val="0"/>
        </a:spcBef>
        <a:buFontTx/>
        <a:buNone/>
        <a:defRPr sz="2200" b="0" i="0" kern="1200" cap="all">
          <a:solidFill>
            <a:schemeClr val="tx1"/>
          </a:solidFill>
          <a:latin typeface="Arial"/>
          <a:ea typeface="+mn-ea"/>
          <a:cs typeface="Arial"/>
        </a:defRPr>
      </a:lvl4pPr>
      <a:lvl5pPr marL="0" indent="0" algn="l" defTabSz="603932" rtl="0" eaLnBrk="1" latinLnBrk="0" hangingPunct="1">
        <a:spcBef>
          <a:spcPts val="0"/>
        </a:spcBef>
        <a:buFontTx/>
        <a:buNone/>
        <a:defRPr sz="1300" b="0" i="0" kern="1200">
          <a:solidFill>
            <a:schemeClr val="tx1"/>
          </a:solidFill>
          <a:latin typeface="Arial"/>
          <a:ea typeface="+mn-ea"/>
          <a:cs typeface="Arial"/>
        </a:defRPr>
      </a:lvl5pPr>
      <a:lvl6pPr marL="3321624" indent="-301964" algn="l" defTabSz="603932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25557" indent="-301964" algn="l" defTabSz="603932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29488" indent="-301964" algn="l" defTabSz="603932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33422" indent="-301964" algn="l" defTabSz="603932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0393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03932" algn="l" defTabSz="60393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207865" algn="l" defTabSz="60393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811795" algn="l" defTabSz="60393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415728" algn="l" defTabSz="60393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019659" algn="l" defTabSz="60393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623591" algn="l" defTabSz="60393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227523" algn="l" defTabSz="60393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831454" algn="l" defTabSz="60393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8785" y="1677513"/>
            <a:ext cx="9577632" cy="82209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52245" y="2818294"/>
            <a:ext cx="9584166" cy="42812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92111" y="6902994"/>
            <a:ext cx="2121358" cy="410259"/>
          </a:xfrm>
          <a:prstGeom prst="rect">
            <a:avLst/>
          </a:prstGeom>
        </p:spPr>
        <p:txBody>
          <a:bodyPr vert="horz" lIns="120838" tIns="60419" rIns="120838" bIns="60419" rtlCol="0" anchor="ctr"/>
          <a:lstStyle>
            <a:lvl1pPr algn="l">
              <a:defRPr sz="1300" b="0" i="0">
                <a:solidFill>
                  <a:srgbClr val="0077C8"/>
                </a:solidFill>
                <a:latin typeface="Arial"/>
                <a:cs typeface="Arial"/>
              </a:defRPr>
            </a:lvl1pPr>
          </a:lstStyle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441631" y="560691"/>
            <a:ext cx="643367" cy="41025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900" b="0" i="0">
                <a:solidFill>
                  <a:srgbClr val="00B2A9"/>
                </a:solidFill>
                <a:latin typeface="Arial"/>
                <a:cs typeface="Arial"/>
              </a:defRPr>
            </a:lvl1pPr>
          </a:lstStyle>
          <a:p>
            <a:fld id="{E8CC1B9C-23B7-B94D-B87E-2F844537633D}" type="slidenum">
              <a:rPr lang="ru-RU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" y="475389"/>
            <a:ext cx="321730" cy="641686"/>
          </a:xfrm>
          <a:prstGeom prst="rect">
            <a:avLst/>
          </a:prstGeom>
          <a:solidFill>
            <a:srgbClr val="0077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4265" tIns="67133" rIns="134265" bIns="67133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0" name="Изображение 9" descr="for_ppt_minekonom.pd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67" y="391779"/>
            <a:ext cx="1592565" cy="79672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452354" y="475389"/>
            <a:ext cx="228732" cy="641686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4265" tIns="67133" rIns="134265" bIns="67133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52243" y="1054572"/>
            <a:ext cx="9584166" cy="51334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100000">
                <a:srgbClr val="00B2A9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265" tIns="67133" rIns="134265" bIns="6713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08559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</p:sldLayoutIdLst>
  <p:hf hdr="0" dt="0"/>
  <p:txStyles>
    <p:titleStyle>
      <a:lvl1pPr algn="l" defTabSz="604192" rtl="0" eaLnBrk="1" latinLnBrk="0" hangingPunct="1">
        <a:spcBef>
          <a:spcPct val="0"/>
        </a:spcBef>
        <a:buNone/>
        <a:defRPr sz="2700" b="1" i="0" kern="1200" cap="all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604192" rtl="0" eaLnBrk="1" latinLnBrk="0" hangingPunct="1">
        <a:spcBef>
          <a:spcPts val="0"/>
        </a:spcBef>
        <a:buFontTx/>
        <a:buNone/>
        <a:defRPr sz="1800" b="0" i="0" kern="1200">
          <a:solidFill>
            <a:schemeClr val="tx1"/>
          </a:solidFill>
          <a:latin typeface="Arial"/>
          <a:ea typeface="+mn-ea"/>
          <a:cs typeface="Arial"/>
        </a:defRPr>
      </a:lvl1pPr>
      <a:lvl2pPr marL="0" indent="0" algn="l" defTabSz="604192" rtl="0" eaLnBrk="1" latinLnBrk="0" hangingPunct="1">
        <a:spcBef>
          <a:spcPts val="0"/>
        </a:spcBef>
        <a:buFontTx/>
        <a:buNone/>
        <a:defRPr sz="1900" b="1" i="0" kern="1200">
          <a:solidFill>
            <a:schemeClr val="tx1"/>
          </a:solidFill>
          <a:latin typeface="Arial"/>
          <a:ea typeface="+mn-ea"/>
          <a:cs typeface="Arial"/>
        </a:defRPr>
      </a:lvl2pPr>
      <a:lvl3pPr marL="251746" indent="-251746" algn="l" defTabSz="604192" rtl="0" eaLnBrk="1" latinLnBrk="0" hangingPunct="1">
        <a:spcBef>
          <a:spcPts val="0"/>
        </a:spcBef>
        <a:buSzPct val="80000"/>
        <a:buFont typeface="Lucida Grande"/>
        <a:buChar char="＞"/>
        <a:defRPr sz="1800" b="0" i="0" kern="1200">
          <a:solidFill>
            <a:schemeClr val="tx1"/>
          </a:solidFill>
          <a:latin typeface="Arial"/>
          <a:ea typeface="+mn-ea"/>
          <a:cs typeface="Arial"/>
        </a:defRPr>
      </a:lvl3pPr>
      <a:lvl4pPr marL="0" indent="0" algn="l" defTabSz="604192" rtl="0" eaLnBrk="1" latinLnBrk="0" hangingPunct="1">
        <a:spcBef>
          <a:spcPts val="0"/>
        </a:spcBef>
        <a:buFontTx/>
        <a:buNone/>
        <a:defRPr sz="2300" b="0" i="0" kern="1200" cap="all">
          <a:solidFill>
            <a:schemeClr val="tx1"/>
          </a:solidFill>
          <a:latin typeface="Arial"/>
          <a:ea typeface="+mn-ea"/>
          <a:cs typeface="Arial"/>
        </a:defRPr>
      </a:lvl4pPr>
      <a:lvl5pPr marL="0" indent="0" algn="l" defTabSz="604192" rtl="0" eaLnBrk="1" latinLnBrk="0" hangingPunct="1">
        <a:spcBef>
          <a:spcPts val="0"/>
        </a:spcBef>
        <a:buFontTx/>
        <a:buNone/>
        <a:defRPr sz="1300" b="0" i="0" kern="1200">
          <a:solidFill>
            <a:schemeClr val="tx1"/>
          </a:solidFill>
          <a:latin typeface="Arial"/>
          <a:ea typeface="+mn-ea"/>
          <a:cs typeface="Arial"/>
        </a:defRPr>
      </a:lvl5pPr>
      <a:lvl6pPr marL="3323053" indent="-302096" algn="l" defTabSz="604192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27245" indent="-302096" algn="l" defTabSz="604192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31436" indent="-302096" algn="l" defTabSz="604192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35628" indent="-302096" algn="l" defTabSz="604192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041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604192" algn="l" defTabSz="6041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208383" algn="l" defTabSz="6041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812575" algn="l" defTabSz="6041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16766" algn="l" defTabSz="6041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3020958" algn="l" defTabSz="6041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625149" algn="l" defTabSz="6041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229341" algn="l" defTabSz="6041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833532" algn="l" defTabSz="6041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4027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3698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/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1201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/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1872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/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424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41"/>
            <a:ext cx="6010276" cy="18954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6726" y="1980655"/>
            <a:ext cx="12766676" cy="5257055"/>
          </a:xfrm>
        </p:spPr>
        <p:txBody>
          <a:bodyPr vert="horz" wrap="square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Об участии органов местного самоуправления </a:t>
            </a:r>
            <a:br>
              <a:rPr lang="ru-RU" sz="3600" b="1" dirty="0">
                <a:solidFill>
                  <a:srgbClr val="FF0000"/>
                </a:solidFill>
                <a:latin typeface="Calibri" pitchFamily="34" charset="0"/>
              </a:rPr>
            </a:br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Ленинградской области в реализации региональной составляющей национального проекта «МСП и поддержка индивидуальной предпринимательской инициативы»</a:t>
            </a:r>
            <a:br>
              <a:rPr lang="ru-RU" sz="3600" b="1" dirty="0">
                <a:solidFill>
                  <a:srgbClr val="FF0000"/>
                </a:solidFill>
                <a:latin typeface="Calibri" pitchFamily="34" charset="0"/>
              </a:rPr>
            </a:br>
            <a:r>
              <a:rPr lang="ru-RU" sz="3100" b="1" dirty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ru-RU" sz="3100" b="1" dirty="0">
                <a:solidFill>
                  <a:srgbClr val="FF0000"/>
                </a:solidFill>
                <a:latin typeface="Calibri" pitchFamily="34" charset="0"/>
              </a:rPr>
            </a:br>
            <a:r>
              <a:rPr lang="ru-RU" sz="3100" dirty="0">
                <a:solidFill>
                  <a:srgbClr val="000000"/>
                </a:solidFill>
              </a:rPr>
              <a:t/>
            </a:r>
            <a:br>
              <a:rPr lang="ru-RU" sz="3100" dirty="0">
                <a:solidFill>
                  <a:srgbClr val="000000"/>
                </a:solidFill>
              </a:rPr>
            </a:br>
            <a:r>
              <a:rPr lang="ru-RU" sz="3100" b="1" dirty="0" smtClean="0">
                <a:solidFill>
                  <a:srgbClr val="000000"/>
                </a:solidFill>
                <a:latin typeface="Calibri" pitchFamily="34" charset="0"/>
              </a:rPr>
              <a:t>Толмачева Анастасия Евгеньевна, </a:t>
            </a:r>
            <a:r>
              <a:rPr lang="ru-RU" sz="3100" b="1" dirty="0">
                <a:solidFill>
                  <a:srgbClr val="000000"/>
                </a:solidFill>
                <a:latin typeface="Calibri" pitchFamily="34" charset="0"/>
              </a:rPr>
              <a:t/>
            </a:r>
            <a:br>
              <a:rPr lang="ru-RU" sz="3100" b="1" dirty="0">
                <a:solidFill>
                  <a:srgbClr val="000000"/>
                </a:solidFill>
                <a:latin typeface="Calibri" pitchFamily="34" charset="0"/>
              </a:rPr>
            </a:br>
            <a:r>
              <a:rPr lang="ru-RU" sz="3100" dirty="0" smtClean="0">
                <a:solidFill>
                  <a:srgbClr val="000000"/>
                </a:solidFill>
                <a:latin typeface="Calibri" pitchFamily="34" charset="0"/>
              </a:rPr>
              <a:t>заместитель</a:t>
            </a:r>
            <a:r>
              <a:rPr lang="ru-RU" sz="3100" b="1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ru-RU" sz="3100" dirty="0" smtClean="0">
                <a:solidFill>
                  <a:srgbClr val="000000"/>
                </a:solidFill>
                <a:latin typeface="Calibri" pitchFamily="34" charset="0"/>
              </a:rPr>
              <a:t>председателя </a:t>
            </a:r>
            <a:r>
              <a:rPr lang="ru-RU" sz="3100" dirty="0">
                <a:solidFill>
                  <a:srgbClr val="000000"/>
                </a:solidFill>
                <a:latin typeface="Calibri" pitchFamily="34" charset="0"/>
              </a:rPr>
              <a:t>комитета по развитию малого, среднего бизнеса                                                               и потребительского рынка Ленинградской области</a:t>
            </a:r>
            <a:br>
              <a:rPr lang="ru-RU" sz="3100" dirty="0">
                <a:solidFill>
                  <a:srgbClr val="000000"/>
                </a:solidFill>
                <a:latin typeface="Calibri" pitchFamily="34" charset="0"/>
              </a:rPr>
            </a:br>
            <a:r>
              <a:rPr lang="ru-RU" sz="3100" dirty="0">
                <a:solidFill>
                  <a:srgbClr val="000000"/>
                </a:solidFill>
                <a:latin typeface="Calibri" pitchFamily="34" charset="0"/>
              </a:rPr>
              <a:t/>
            </a:r>
            <a:br>
              <a:rPr lang="ru-RU" sz="3100" dirty="0">
                <a:solidFill>
                  <a:srgbClr val="000000"/>
                </a:solidFill>
                <a:latin typeface="Calibri" pitchFamily="34" charset="0"/>
              </a:rPr>
            </a:br>
            <a:r>
              <a:rPr lang="ru-RU" sz="3100" b="1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3100" b="1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ru-RU" sz="3100" b="1" dirty="0" smtClean="0">
                <a:solidFill>
                  <a:srgbClr val="000000"/>
                </a:solidFill>
                <a:latin typeface="Calibri" pitchFamily="34" charset="0"/>
              </a:rPr>
              <a:t>26 сентября   </a:t>
            </a:r>
            <a:r>
              <a:rPr lang="ru-RU" sz="3100" b="1" dirty="0">
                <a:solidFill>
                  <a:srgbClr val="000000"/>
                </a:solidFill>
                <a:latin typeface="Calibri" pitchFamily="34" charset="0"/>
              </a:rPr>
              <a:t>2019 года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" y="1620614"/>
            <a:ext cx="13681075" cy="0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68668" y="746129"/>
            <a:ext cx="1895475" cy="250825"/>
          </a:xfrm>
          <a:prstGeom prst="rect">
            <a:avLst/>
          </a:prstGeom>
        </p:spPr>
        <p:txBody>
          <a:bodyPr lIns="0" tIns="0" rIns="0" bIns="0"/>
          <a:lstStyle/>
          <a:p>
            <a:pPr algn="just" fontAlgn="auto">
              <a:lnSpc>
                <a:spcPts val="94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" sz="800" cap="small" dirty="0">
              <a:solidFill>
                <a:srgbClr val="522015"/>
              </a:solidFill>
              <a:latin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1679" y="436564"/>
            <a:ext cx="1604963" cy="781050"/>
          </a:xfrm>
          <a:prstGeom prst="rect">
            <a:avLst/>
          </a:prstGeom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" sz="1000" b="1" dirty="0">
              <a:solidFill>
                <a:srgbClr val="522015"/>
              </a:solidFill>
              <a:latin typeface="Verdan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12954" y="6579815"/>
            <a:ext cx="219400" cy="247214"/>
          </a:xfrm>
          <a:prstGeom prst="rect">
            <a:avLst/>
          </a:prstGeom>
        </p:spPr>
        <p:txBody>
          <a:bodyPr wrap="square" lIns="0" tIns="0" rIns="0" bIns="0" anchor="ctr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" b="1" spc="-101" dirty="0">
              <a:solidFill>
                <a:srgbClr val="EA4F3A"/>
              </a:solidFill>
              <a:latin typeface="Calibri"/>
            </a:endParaRPr>
          </a:p>
        </p:txBody>
      </p:sp>
      <p:sp>
        <p:nvSpPr>
          <p:cNvPr id="5126" name="Прямоугольник 7"/>
          <p:cNvSpPr>
            <a:spLocks noChangeArrowheads="1"/>
          </p:cNvSpPr>
          <p:nvPr/>
        </p:nvSpPr>
        <p:spPr bwMode="auto">
          <a:xfrm>
            <a:off x="8783638" y="6818315"/>
            <a:ext cx="3979577" cy="379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0"/>
          <a:lstStyle/>
          <a:p>
            <a:pPr algn="ctr">
              <a:lnSpc>
                <a:spcPts val="1224"/>
              </a:lnSpc>
              <a:spcBef>
                <a:spcPts val="10498"/>
              </a:spcBef>
            </a:pPr>
            <a:endParaRPr lang="ru-RU" b="1" dirty="0">
              <a:solidFill>
                <a:srgbClr val="CE9A6C"/>
              </a:solidFill>
              <a:latin typeface="Calibri"/>
            </a:endParaRPr>
          </a:p>
        </p:txBody>
      </p:sp>
      <p:sp>
        <p:nvSpPr>
          <p:cNvPr id="5128" name="Прямоугольник 11"/>
          <p:cNvSpPr>
            <a:spLocks noChangeArrowheads="1"/>
          </p:cNvSpPr>
          <p:nvPr/>
        </p:nvSpPr>
        <p:spPr bwMode="auto">
          <a:xfrm>
            <a:off x="431799" y="1471615"/>
            <a:ext cx="13249277" cy="6053137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61898"/>
            <a:r>
              <a:rPr lang="ru-RU" sz="2800" b="1" dirty="0">
                <a:solidFill>
                  <a:prstClr val="black"/>
                </a:solidFill>
                <a:latin typeface="Calibri" pitchFamily="34" charset="0"/>
              </a:rPr>
              <a:t>Указ Президента РФ от 7 мая 2018 года № 204 </a:t>
            </a:r>
            <a:br>
              <a:rPr lang="ru-RU" sz="2800" b="1" dirty="0">
                <a:solidFill>
                  <a:prstClr val="black"/>
                </a:solidFill>
                <a:latin typeface="Calibri" pitchFamily="34" charset="0"/>
              </a:rPr>
            </a:br>
            <a:r>
              <a:rPr lang="ru-RU" sz="2800" b="1" dirty="0">
                <a:solidFill>
                  <a:prstClr val="black"/>
                </a:solidFill>
                <a:latin typeface="Calibri" pitchFamily="34" charset="0"/>
              </a:rPr>
              <a:t>«О национальных целях и стратегических задачах развития </a:t>
            </a:r>
            <a:br>
              <a:rPr lang="ru-RU" sz="2800" b="1" dirty="0">
                <a:solidFill>
                  <a:prstClr val="black"/>
                </a:solidFill>
                <a:latin typeface="Calibri" pitchFamily="34" charset="0"/>
              </a:rPr>
            </a:br>
            <a:r>
              <a:rPr lang="ru-RU" sz="2800" b="1" dirty="0">
                <a:solidFill>
                  <a:prstClr val="black"/>
                </a:solidFill>
                <a:latin typeface="Calibri" pitchFamily="34" charset="0"/>
              </a:rPr>
              <a:t>Российской Федерации на период до 2024 года»</a:t>
            </a:r>
          </a:p>
          <a:p>
            <a:pPr marL="261898" algn="ctr"/>
            <a:endParaRPr lang="ru-RU" sz="4000" b="1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7340" y="4"/>
            <a:ext cx="13033376" cy="900113"/>
          </a:xfrm>
          <a:prstGeom prst="rect">
            <a:avLst/>
          </a:prstGeom>
          <a:solidFill>
            <a:srgbClr val="F5F1EA"/>
          </a:solidFill>
        </p:spPr>
        <p:txBody>
          <a:bodyPr lIns="0" tIns="0" rIns="0" bIns="0"/>
          <a:lstStyle/>
          <a:p>
            <a:pPr>
              <a:spcBef>
                <a:spcPts val="5250"/>
              </a:spcBef>
              <a:spcAft>
                <a:spcPts val="838"/>
              </a:spcAft>
            </a:pPr>
            <a:r>
              <a:rPr lang="ru-RU" sz="4800" b="1" dirty="0">
                <a:solidFill>
                  <a:srgbClr val="522015"/>
                </a:solidFill>
                <a:latin typeface="Calibri" pitchFamily="34" charset="0"/>
              </a:rPr>
              <a:t> </a:t>
            </a:r>
            <a:r>
              <a:rPr lang="ru-RU" sz="3600" b="1" spc="-50" dirty="0">
                <a:solidFill>
                  <a:srgbClr val="FF0000"/>
                </a:solidFill>
                <a:latin typeface="Calibri"/>
              </a:rPr>
              <a:t>СТРАТЕГИЧЕСКИЕ ЗАДАЧИ ДО 2024 ГОДА</a:t>
            </a:r>
          </a:p>
        </p:txBody>
      </p:sp>
      <p:pic>
        <p:nvPicPr>
          <p:cNvPr id="5129" name="Рисунок 1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85452" y="4"/>
            <a:ext cx="2597150" cy="14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10"/>
          <p:cNvSpPr>
            <a:spLocks noChangeArrowheads="1"/>
          </p:cNvSpPr>
          <p:nvPr/>
        </p:nvSpPr>
        <p:spPr bwMode="auto">
          <a:xfrm>
            <a:off x="867195" y="2916760"/>
            <a:ext cx="6120680" cy="957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0"/>
          <a:lstStyle/>
          <a:p>
            <a:pPr algn="ctr"/>
            <a:r>
              <a:rPr lang="ru-RU" sz="2400" b="1" dirty="0">
                <a:solidFill>
                  <a:prstClr val="black"/>
                </a:solidFill>
                <a:latin typeface="Calibri"/>
              </a:rPr>
              <a:t>Улучшение условий ведения предпринимательской деятельности</a:t>
            </a:r>
            <a:endParaRPr lang="ru-RU" sz="24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867195" y="4030129"/>
            <a:ext cx="6120680" cy="97133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0"/>
          <a:lstStyle/>
          <a:p>
            <a:pPr algn="ctr"/>
            <a:r>
              <a:rPr lang="ru-RU" sz="2400" b="1" dirty="0">
                <a:solidFill>
                  <a:prstClr val="black"/>
                </a:solidFill>
                <a:latin typeface="Calibri"/>
              </a:rPr>
              <a:t>Совершенствование системы закупок</a:t>
            </a:r>
          </a:p>
        </p:txBody>
      </p:sp>
      <p:sp>
        <p:nvSpPr>
          <p:cNvPr id="13" name="Прямоугольник 10"/>
          <p:cNvSpPr>
            <a:spLocks noChangeArrowheads="1"/>
          </p:cNvSpPr>
          <p:nvPr/>
        </p:nvSpPr>
        <p:spPr bwMode="auto">
          <a:xfrm>
            <a:off x="867195" y="5184528"/>
            <a:ext cx="6120680" cy="957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0"/>
          <a:lstStyle/>
          <a:p>
            <a:pPr algn="ctr"/>
            <a:r>
              <a:rPr lang="ru-RU" sz="2400" b="1" dirty="0">
                <a:solidFill>
                  <a:prstClr val="black"/>
                </a:solidFill>
                <a:latin typeface="Calibri"/>
              </a:rPr>
              <a:t>Создание цифровой платформы, ориентированной на поддержку производственной и сбытовой деятельности</a:t>
            </a:r>
          </a:p>
        </p:txBody>
      </p:sp>
      <p:sp>
        <p:nvSpPr>
          <p:cNvPr id="14" name="Прямоугольник 11"/>
          <p:cNvSpPr>
            <a:spLocks noChangeArrowheads="1"/>
          </p:cNvSpPr>
          <p:nvPr/>
        </p:nvSpPr>
        <p:spPr bwMode="auto">
          <a:xfrm>
            <a:off x="867195" y="6343602"/>
            <a:ext cx="6120680" cy="971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0"/>
          <a:lstStyle/>
          <a:p>
            <a:pPr algn="ctr"/>
            <a:r>
              <a:rPr lang="ru-RU" sz="2400" b="1" dirty="0">
                <a:solidFill>
                  <a:prstClr val="black"/>
                </a:solidFill>
                <a:latin typeface="Calibri"/>
              </a:rPr>
              <a:t>Модернизация системы поддержки экспортеров – субъектов МСП</a:t>
            </a:r>
          </a:p>
        </p:txBody>
      </p:sp>
      <p:sp>
        <p:nvSpPr>
          <p:cNvPr id="15" name="Прямоугольник 10"/>
          <p:cNvSpPr>
            <a:spLocks noChangeArrowheads="1"/>
          </p:cNvSpPr>
          <p:nvPr/>
        </p:nvSpPr>
        <p:spPr bwMode="auto">
          <a:xfrm>
            <a:off x="7344594" y="2916760"/>
            <a:ext cx="6120680" cy="957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0"/>
          <a:lstStyle/>
          <a:p>
            <a:pPr algn="ctr"/>
            <a:r>
              <a:rPr lang="ru-RU" sz="2400" b="1" dirty="0">
                <a:solidFill>
                  <a:prstClr val="black"/>
                </a:solidFill>
                <a:latin typeface="Calibri"/>
              </a:rPr>
              <a:t>Упрощение доступа </a:t>
            </a:r>
          </a:p>
          <a:p>
            <a:pPr algn="ctr"/>
            <a:r>
              <a:rPr lang="ru-RU" sz="2400" b="1" dirty="0">
                <a:solidFill>
                  <a:prstClr val="black"/>
                </a:solidFill>
                <a:latin typeface="Calibri"/>
              </a:rPr>
              <a:t>к льготному финансированию</a:t>
            </a: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7344594" y="5187453"/>
            <a:ext cx="6120680" cy="97133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0"/>
          <a:lstStyle/>
          <a:p>
            <a:pPr algn="ctr"/>
            <a:r>
              <a:rPr lang="ru-RU" sz="2400" b="1" dirty="0">
                <a:solidFill>
                  <a:prstClr val="black"/>
                </a:solidFill>
                <a:latin typeface="Calibri"/>
              </a:rPr>
              <a:t>Создание системы поддержки фермеров </a:t>
            </a:r>
          </a:p>
          <a:p>
            <a:pPr algn="ctr"/>
            <a:r>
              <a:rPr lang="ru-RU" sz="2400" b="1" dirty="0">
                <a:solidFill>
                  <a:prstClr val="black"/>
                </a:solidFill>
                <a:latin typeface="Calibri"/>
              </a:rPr>
              <a:t>и развитие сельской кооперации</a:t>
            </a:r>
          </a:p>
        </p:txBody>
      </p:sp>
      <p:sp>
        <p:nvSpPr>
          <p:cNvPr id="17" name="Прямоугольник 10"/>
          <p:cNvSpPr>
            <a:spLocks noChangeArrowheads="1"/>
          </p:cNvSpPr>
          <p:nvPr/>
        </p:nvSpPr>
        <p:spPr bwMode="auto">
          <a:xfrm>
            <a:off x="7344594" y="4030131"/>
            <a:ext cx="6120680" cy="957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0"/>
          <a:lstStyle/>
          <a:p>
            <a:pPr algn="ctr"/>
            <a:r>
              <a:rPr lang="ru-RU" sz="2400" b="1" dirty="0">
                <a:solidFill>
                  <a:prstClr val="black"/>
                </a:solidFill>
                <a:latin typeface="Calibri"/>
              </a:rPr>
              <a:t>Создание системы акселерации</a:t>
            </a:r>
          </a:p>
          <a:p>
            <a:pPr algn="ctr"/>
            <a:r>
              <a:rPr lang="ru-RU" sz="2400" b="1" dirty="0">
                <a:solidFill>
                  <a:prstClr val="black"/>
                </a:solidFill>
                <a:latin typeface="Calibri"/>
              </a:rPr>
              <a:t>субъектов МСП</a:t>
            </a:r>
          </a:p>
        </p:txBody>
      </p:sp>
      <p:sp>
        <p:nvSpPr>
          <p:cNvPr id="18" name="Прямоугольник 11"/>
          <p:cNvSpPr>
            <a:spLocks noChangeArrowheads="1"/>
          </p:cNvSpPr>
          <p:nvPr/>
        </p:nvSpPr>
        <p:spPr bwMode="auto">
          <a:xfrm>
            <a:off x="7334669" y="6318396"/>
            <a:ext cx="6120680" cy="971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0"/>
          <a:lstStyle/>
          <a:p>
            <a:pPr algn="ctr"/>
            <a:r>
              <a:rPr lang="ru-RU" sz="2400" b="1" dirty="0">
                <a:solidFill>
                  <a:prstClr val="black"/>
                </a:solidFill>
                <a:latin typeface="Calibri"/>
              </a:rPr>
              <a:t>Обеспечение благоприятных условий осуществления деятельности </a:t>
            </a:r>
          </a:p>
          <a:p>
            <a:pPr algn="ctr"/>
            <a:r>
              <a:rPr lang="ru-RU" sz="2400" b="1" dirty="0" err="1">
                <a:solidFill>
                  <a:prstClr val="black"/>
                </a:solidFill>
                <a:latin typeface="Calibri"/>
              </a:rPr>
              <a:t>самозанятыми</a:t>
            </a:r>
            <a:r>
              <a:rPr lang="ru-RU" sz="2400" b="1" dirty="0">
                <a:solidFill>
                  <a:prstClr val="black"/>
                </a:solidFill>
                <a:latin typeface="Calibri"/>
              </a:rPr>
              <a:t> гражданами</a:t>
            </a:r>
          </a:p>
        </p:txBody>
      </p:sp>
    </p:spTree>
    <p:extLst>
      <p:ext uri="{BB962C8B-B14F-4D97-AF65-F5344CB8AC3E}">
        <p14:creationId xmlns:p14="http://schemas.microsoft.com/office/powerpoint/2010/main" val="4292739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1"/>
          <p:cNvSpPr>
            <a:spLocks noChangeArrowheads="1"/>
          </p:cNvSpPr>
          <p:nvPr/>
        </p:nvSpPr>
        <p:spPr bwMode="auto">
          <a:xfrm>
            <a:off x="439164" y="1476601"/>
            <a:ext cx="13249277" cy="6053137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61898" algn="ctr"/>
            <a:endParaRPr lang="ru-RU" sz="4000" b="1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6146" name="Прямоугольник 5"/>
          <p:cNvSpPr>
            <a:spLocks noChangeArrowheads="1"/>
          </p:cNvSpPr>
          <p:nvPr/>
        </p:nvSpPr>
        <p:spPr bwMode="auto">
          <a:xfrm>
            <a:off x="4464273" y="1260575"/>
            <a:ext cx="5112568" cy="170124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61898" algn="ctr"/>
            <a:r>
              <a:rPr lang="ru-RU" sz="3600" b="1" dirty="0">
                <a:solidFill>
                  <a:srgbClr val="0070C0"/>
                </a:solidFill>
                <a:latin typeface="Calibri" pitchFamily="34" charset="0"/>
              </a:rPr>
              <a:t>5 федеральных (региональных) проектов</a:t>
            </a:r>
            <a:endParaRPr lang="ru-RU" sz="3600" dirty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ru-RU" dirty="0">
                <a:latin typeface="Calibri" pitchFamily="34" charset="0"/>
              </a:rPr>
              <a:t> </a:t>
            </a:r>
          </a:p>
          <a:p>
            <a:pPr algn="just">
              <a:lnSpc>
                <a:spcPts val="2974"/>
              </a:lnSpc>
            </a:pPr>
            <a:endParaRPr lang="ru-RU" sz="2800" b="1" dirty="0">
              <a:solidFill>
                <a:srgbClr val="522015"/>
              </a:solidFill>
              <a:latin typeface="Calibri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41553" y="180456"/>
            <a:ext cx="13033376" cy="1080119"/>
          </a:xfrm>
          <a:prstGeom prst="rect">
            <a:avLst/>
          </a:prstGeom>
          <a:solidFill>
            <a:srgbClr val="F5F1EA"/>
          </a:solidFill>
        </p:spPr>
        <p:txBody>
          <a:bodyPr lIns="0" tIns="0" rIns="0" bIns="0"/>
          <a:lstStyle/>
          <a:p>
            <a:pPr>
              <a:spcBef>
                <a:spcPts val="5250"/>
              </a:spcBef>
              <a:spcAft>
                <a:spcPts val="838"/>
              </a:spcAft>
            </a:pPr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НАЦПРОЕКТ</a:t>
            </a:r>
            <a:r>
              <a:rPr lang="ru-RU" sz="3600" b="1" dirty="0">
                <a:solidFill>
                  <a:srgbClr val="522015"/>
                </a:solidFill>
                <a:latin typeface="Calibri" pitchFamily="34" charset="0"/>
              </a:rPr>
              <a:t> </a:t>
            </a:r>
            <a:r>
              <a:rPr lang="ru-RU" sz="3600" b="1" spc="-50" dirty="0">
                <a:solidFill>
                  <a:srgbClr val="FF0000"/>
                </a:solidFill>
                <a:latin typeface="Calibri"/>
                <a:cs typeface="+mn-cs"/>
              </a:rPr>
              <a:t>«МСП И ПОДДЕРЖКА ИНДИВИДУАЛЬНОЙ ПРЕДПРИНИМАТЕЛЬСКОЙ ИНИЦИАТИВЫ»</a:t>
            </a:r>
          </a:p>
        </p:txBody>
      </p:sp>
      <p:sp>
        <p:nvSpPr>
          <p:cNvPr id="3" name="Стрелка вниз 2"/>
          <p:cNvSpPr/>
          <p:nvPr/>
        </p:nvSpPr>
        <p:spPr>
          <a:xfrm>
            <a:off x="2174452" y="1771356"/>
            <a:ext cx="576064" cy="587450"/>
          </a:xfrm>
          <a:prstGeom prst="downArrow">
            <a:avLst/>
          </a:prstGeom>
          <a:solidFill>
            <a:srgbClr val="E04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3" rIns="91426" bIns="45713"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10868661" y="1800029"/>
            <a:ext cx="576064" cy="587450"/>
          </a:xfrm>
          <a:prstGeom prst="downArrow">
            <a:avLst/>
          </a:prstGeom>
          <a:solidFill>
            <a:srgbClr val="E04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3" rIns="91426" bIns="45713"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9226037" y="3180324"/>
            <a:ext cx="1112178" cy="26870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3" rIns="91426" bIns="45713" rtlCol="0" anchor="ctr"/>
          <a:lstStyle/>
          <a:p>
            <a:pPr algn="ctr"/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361355" y="2358805"/>
            <a:ext cx="13168917" cy="5276956"/>
            <a:chOff x="98641" y="2927291"/>
            <a:chExt cx="13962489" cy="5292398"/>
          </a:xfrm>
        </p:grpSpPr>
        <p:pic>
          <p:nvPicPr>
            <p:cNvPr id="6147" name="Рисунок 3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227253" y="3751211"/>
              <a:ext cx="7449468" cy="4468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48" name="Прямоугольник 6"/>
            <p:cNvSpPr>
              <a:spLocks noChangeArrowheads="1"/>
            </p:cNvSpPr>
            <p:nvPr/>
          </p:nvSpPr>
          <p:spPr bwMode="auto">
            <a:xfrm>
              <a:off x="130002" y="2927292"/>
              <a:ext cx="4591274" cy="120955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lnSpc>
                  <a:spcPts val="1437"/>
                </a:lnSpc>
              </a:pPr>
              <a:r>
                <a:rPr lang="ru-RU" sz="2400" dirty="0">
                  <a:latin typeface="Calibri" pitchFamily="34" charset="0"/>
                </a:rPr>
                <a:t/>
              </a:r>
              <a:br>
                <a:rPr lang="ru-RU" sz="2400" dirty="0">
                  <a:latin typeface="Calibri" pitchFamily="34" charset="0"/>
                </a:rPr>
              </a:br>
              <a:r>
                <a:rPr lang="ru-RU" sz="2400" dirty="0">
                  <a:latin typeface="Calibri" pitchFamily="34" charset="0"/>
                </a:rPr>
                <a:t>Улучшение условий ведения</a:t>
              </a:r>
              <a:br>
                <a:rPr lang="ru-RU" sz="2400" dirty="0">
                  <a:latin typeface="Calibri" pitchFamily="34" charset="0"/>
                </a:rPr>
              </a:br>
              <a:r>
                <a:rPr lang="ru-RU" sz="2400" dirty="0">
                  <a:latin typeface="Calibri" pitchFamily="34" charset="0"/>
                </a:rPr>
                <a:t/>
              </a:r>
              <a:br>
                <a:rPr lang="ru-RU" sz="2400" dirty="0">
                  <a:latin typeface="Calibri" pitchFamily="34" charset="0"/>
                </a:rPr>
              </a:br>
              <a:r>
                <a:rPr lang="ru-RU" sz="2400" dirty="0">
                  <a:latin typeface="Calibri" pitchFamily="34" charset="0"/>
                </a:rPr>
                <a:t> предпринимательской </a:t>
              </a:r>
              <a:br>
                <a:rPr lang="ru-RU" sz="2400" dirty="0">
                  <a:latin typeface="Calibri" pitchFamily="34" charset="0"/>
                </a:rPr>
              </a:br>
              <a:r>
                <a:rPr lang="ru-RU" sz="2400" dirty="0">
                  <a:latin typeface="Calibri" pitchFamily="34" charset="0"/>
                </a:rPr>
                <a:t/>
              </a:r>
              <a:br>
                <a:rPr lang="ru-RU" sz="2400" dirty="0">
                  <a:latin typeface="Calibri" pitchFamily="34" charset="0"/>
                </a:rPr>
              </a:br>
              <a:r>
                <a:rPr lang="ru-RU" sz="2400" dirty="0">
                  <a:latin typeface="Calibri" pitchFamily="34" charset="0"/>
                </a:rPr>
                <a:t>деятельности</a:t>
              </a:r>
              <a:endParaRPr lang="ru-RU" sz="2400" dirty="0">
                <a:solidFill>
                  <a:srgbClr val="231F20"/>
                </a:solidFill>
                <a:latin typeface="Calibri" pitchFamily="34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98641" y="4519259"/>
              <a:ext cx="4591273" cy="1061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38100"/>
            </a:effectLst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400" dirty="0">
                  <a:latin typeface="Calibri" pitchFamily="34" charset="0"/>
                </a:rPr>
                <a:t>Акселерация субъектов МСП</a:t>
              </a:r>
              <a:endParaRPr lang="ru" sz="2400" dirty="0">
                <a:solidFill>
                  <a:srgbClr val="231F20"/>
                </a:solidFill>
                <a:latin typeface="Calibri"/>
                <a:cs typeface="+mn-cs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9497522" y="5218362"/>
              <a:ext cx="4563608" cy="12277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400" dirty="0">
                  <a:latin typeface="Calibri" pitchFamily="34" charset="0"/>
                </a:rPr>
                <a:t>Создание системы поддержки фермеров и развитие сельской кооперации</a:t>
              </a:r>
              <a:endParaRPr lang="ru" sz="2400" dirty="0">
                <a:solidFill>
                  <a:srgbClr val="231F20"/>
                </a:solidFill>
                <a:latin typeface="Calibri"/>
                <a:cs typeface="+mn-cs"/>
              </a:endParaRPr>
            </a:p>
          </p:txBody>
        </p:sp>
        <p:sp>
          <p:nvSpPr>
            <p:cNvPr id="6149" name="Прямоугольник 7"/>
            <p:cNvSpPr>
              <a:spLocks noChangeArrowheads="1"/>
            </p:cNvSpPr>
            <p:nvPr/>
          </p:nvSpPr>
          <p:spPr bwMode="auto">
            <a:xfrm>
              <a:off x="9497522" y="2927291"/>
              <a:ext cx="4563608" cy="164784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ru-RU" sz="2400" dirty="0">
                  <a:latin typeface="Calibri" pitchFamily="34" charset="0"/>
                </a:rPr>
                <a:t>Расширение доступа субъектов МСП к финансовым ресурсам, </a:t>
              </a:r>
            </a:p>
            <a:p>
              <a:pPr algn="ctr"/>
              <a:r>
                <a:rPr lang="ru-RU" sz="2400" dirty="0">
                  <a:latin typeface="Calibri" pitchFamily="34" charset="0"/>
                </a:rPr>
                <a:t>в том числе к льготному финансированию</a:t>
              </a:r>
              <a:endParaRPr lang="ru-RU" sz="2400" dirty="0">
                <a:solidFill>
                  <a:srgbClr val="231F20"/>
                </a:solidFill>
                <a:latin typeface="Calibri" pitchFamily="34" charset="0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359816" y="5255260"/>
            <a:ext cx="4333395" cy="9351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25400"/>
          </a:effectLst>
        </p:spPr>
        <p:txBody>
          <a:bodyPr lIns="0" tIns="0" rIns="0" bIns="0" anchor="ctr"/>
          <a:lstStyle/>
          <a:p>
            <a:pPr algn="ctr" fontAlgn="auto">
              <a:lnSpc>
                <a:spcPts val="144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Calibri" pitchFamily="34" charset="0"/>
              </a:rPr>
              <a:t>Популяризация </a:t>
            </a:r>
            <a:br>
              <a:rPr lang="ru-RU" sz="2400" dirty="0">
                <a:latin typeface="Calibri" pitchFamily="34" charset="0"/>
              </a:rPr>
            </a:br>
            <a:r>
              <a:rPr lang="ru-RU" sz="2400" dirty="0">
                <a:latin typeface="Calibri" pitchFamily="34" charset="0"/>
              </a:rPr>
              <a:t/>
            </a:r>
            <a:br>
              <a:rPr lang="ru-RU" sz="2400" dirty="0">
                <a:latin typeface="Calibri" pitchFamily="34" charset="0"/>
              </a:rPr>
            </a:br>
            <a:r>
              <a:rPr lang="ru-RU" sz="2400" dirty="0">
                <a:latin typeface="Calibri" pitchFamily="34" charset="0"/>
              </a:rPr>
              <a:t>предпринимательства</a:t>
            </a:r>
            <a:endParaRPr lang="ru" sz="2400" dirty="0">
              <a:solidFill>
                <a:srgbClr val="231F20"/>
              </a:solidFill>
              <a:latin typeface="Calibri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68666" y="746128"/>
            <a:ext cx="1895475" cy="250825"/>
          </a:xfrm>
          <a:prstGeom prst="rect">
            <a:avLst/>
          </a:prstGeom>
        </p:spPr>
        <p:txBody>
          <a:bodyPr lIns="0" tIns="0" rIns="0" bIns="0"/>
          <a:lstStyle/>
          <a:p>
            <a:pPr algn="just" fontAlgn="auto">
              <a:lnSpc>
                <a:spcPts val="94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" sz="800" cap="small" dirty="0">
              <a:solidFill>
                <a:srgbClr val="522015"/>
              </a:solidFill>
              <a:latin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1677" y="436564"/>
            <a:ext cx="1604963" cy="781050"/>
          </a:xfrm>
          <a:prstGeom prst="rect">
            <a:avLst/>
          </a:prstGeom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" sz="1000" b="1" dirty="0">
              <a:solidFill>
                <a:srgbClr val="522015"/>
              </a:solidFill>
              <a:latin typeface="Verdana"/>
            </a:endParaRPr>
          </a:p>
        </p:txBody>
      </p:sp>
      <p:sp>
        <p:nvSpPr>
          <p:cNvPr id="8196" name="Прямоугольник 5"/>
          <p:cNvSpPr>
            <a:spLocks noChangeArrowheads="1"/>
          </p:cNvSpPr>
          <p:nvPr/>
        </p:nvSpPr>
        <p:spPr bwMode="auto">
          <a:xfrm>
            <a:off x="8542340" y="3090863"/>
            <a:ext cx="4424361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04753">
              <a:lnSpc>
                <a:spcPts val="2038"/>
              </a:lnSpc>
              <a:spcAft>
                <a:spcPts val="10498"/>
              </a:spcAft>
            </a:pPr>
            <a:endParaRPr lang="ru-RU" sz="1700">
              <a:solidFill>
                <a:srgbClr val="231F20"/>
              </a:solidFill>
              <a:latin typeface="Calibri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25565" y="7011988"/>
            <a:ext cx="206375" cy="201612"/>
          </a:xfrm>
          <a:prstGeom prst="rect">
            <a:avLst/>
          </a:prstGeom>
        </p:spPr>
        <p:txBody>
          <a:bodyPr wrap="none"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" sz="1200" b="1" spc="-101" dirty="0">
              <a:solidFill>
                <a:srgbClr val="EA4F3A"/>
              </a:solidFill>
              <a:latin typeface="Segoe UI"/>
            </a:endParaRPr>
          </a:p>
        </p:txBody>
      </p:sp>
      <p:sp>
        <p:nvSpPr>
          <p:cNvPr id="8198" name="Прямоугольник 7"/>
          <p:cNvSpPr>
            <a:spLocks noChangeArrowheads="1"/>
          </p:cNvSpPr>
          <p:nvPr/>
        </p:nvSpPr>
        <p:spPr bwMode="auto">
          <a:xfrm>
            <a:off x="8783638" y="6818312"/>
            <a:ext cx="3743325" cy="30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lnSpc>
                <a:spcPts val="1224"/>
              </a:lnSpc>
              <a:spcBef>
                <a:spcPts val="10498"/>
              </a:spcBef>
            </a:pPr>
            <a:endParaRPr lang="ru-RU" sz="1000">
              <a:solidFill>
                <a:srgbClr val="CE9A6C"/>
              </a:solidFill>
              <a:latin typeface="Calibri" pitchFamily="34" charset="0"/>
            </a:endParaRPr>
          </a:p>
        </p:txBody>
      </p:sp>
      <p:sp>
        <p:nvSpPr>
          <p:cNvPr id="5128" name="Прямоугольник 11"/>
          <p:cNvSpPr>
            <a:spLocks noChangeArrowheads="1"/>
          </p:cNvSpPr>
          <p:nvPr/>
        </p:nvSpPr>
        <p:spPr bwMode="auto">
          <a:xfrm>
            <a:off x="463552" y="1765300"/>
            <a:ext cx="12888913" cy="5759450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ru-RU" sz="1000" b="1" dirty="0">
              <a:solidFill>
                <a:srgbClr val="E04E39"/>
              </a:solidFill>
              <a:latin typeface="Calibri"/>
            </a:endParaRPr>
          </a:p>
          <a:p>
            <a:pPr>
              <a:defRPr/>
            </a:pPr>
            <a:r>
              <a:rPr lang="ru-RU" sz="2800" b="1" dirty="0">
                <a:solidFill>
                  <a:prstClr val="black"/>
                </a:solidFill>
              </a:rPr>
              <a:t> </a:t>
            </a:r>
          </a:p>
          <a:p>
            <a:pPr>
              <a:defRPr/>
            </a:pPr>
            <a:endParaRPr lang="ru-RU" sz="2800" dirty="0">
              <a:solidFill>
                <a:prstClr val="black"/>
              </a:solidFill>
            </a:endParaRPr>
          </a:p>
          <a:p>
            <a:pPr>
              <a:defRPr/>
            </a:pPr>
            <a:endParaRPr lang="ru-RU" sz="2800" dirty="0">
              <a:solidFill>
                <a:srgbClr val="E04E39"/>
              </a:solidFill>
              <a:latin typeface="Calibri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19090" y="252461"/>
            <a:ext cx="13033375" cy="1219152"/>
          </a:xfrm>
          <a:prstGeom prst="rect">
            <a:avLst/>
          </a:prstGeom>
          <a:solidFill>
            <a:srgbClr val="F5F1EA"/>
          </a:solidFill>
        </p:spPr>
        <p:txBody>
          <a:bodyPr lIns="0" tIns="0" rIns="0" bIns="0" anchor="ctr" anchorCtr="0"/>
          <a:lstStyle/>
          <a:p>
            <a:pPr>
              <a:spcBef>
                <a:spcPts val="5250"/>
              </a:spcBef>
              <a:spcAft>
                <a:spcPts val="838"/>
              </a:spcAft>
              <a:defRPr/>
            </a:pPr>
            <a:endParaRPr lang="ru-RU" sz="4000" b="1" spc="-50" dirty="0">
              <a:solidFill>
                <a:srgbClr val="FF0000"/>
              </a:solidFill>
              <a:latin typeface="Calibri"/>
            </a:endParaRPr>
          </a:p>
          <a:p>
            <a:pPr>
              <a:spcBef>
                <a:spcPts val="5250"/>
              </a:spcBef>
              <a:spcAft>
                <a:spcPts val="838"/>
              </a:spcAft>
              <a:defRPr/>
            </a:pPr>
            <a:r>
              <a:rPr lang="ru-RU" sz="4000" b="1" spc="-50" dirty="0">
                <a:solidFill>
                  <a:srgbClr val="FF0000"/>
                </a:solidFill>
                <a:latin typeface="Calibri"/>
              </a:rPr>
              <a:t>ПОКАЗАТЕЛИ НАЦПРОЕКТА до 2024 года</a:t>
            </a:r>
          </a:p>
          <a:p>
            <a:pPr>
              <a:defRPr/>
            </a:pPr>
            <a:r>
              <a:rPr lang="ru-RU" sz="2800" b="1" dirty="0">
                <a:solidFill>
                  <a:prstClr val="black"/>
                </a:solidFill>
              </a:rPr>
              <a:t>Численность занятых в МСП, включая ИП</a:t>
            </a:r>
          </a:p>
          <a:p>
            <a:pPr>
              <a:spcBef>
                <a:spcPts val="5250"/>
              </a:spcBef>
              <a:spcAft>
                <a:spcPts val="838"/>
              </a:spcAft>
              <a:defRPr/>
            </a:pPr>
            <a:endParaRPr lang="ru-RU" sz="4000" b="1" spc="-50" dirty="0">
              <a:solidFill>
                <a:srgbClr val="FF0000"/>
              </a:solidFill>
              <a:latin typeface="Calibri"/>
            </a:endParaRPr>
          </a:p>
        </p:txBody>
      </p:sp>
      <p:pic>
        <p:nvPicPr>
          <p:cNvPr id="8201" name="Рисунок 1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85452" y="252461"/>
            <a:ext cx="2597150" cy="1219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2" name="Rectangle 1"/>
          <p:cNvSpPr>
            <a:spLocks noChangeArrowheads="1"/>
          </p:cNvSpPr>
          <p:nvPr/>
        </p:nvSpPr>
        <p:spPr bwMode="auto">
          <a:xfrm>
            <a:off x="3762377" y="3463416"/>
            <a:ext cx="184702" cy="369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6" tIns="45713" rIns="91426" bIns="45713" anchor="ctr">
            <a:spAutoFit/>
          </a:bodyPr>
          <a:lstStyle/>
          <a:p>
            <a:endParaRPr lang="ru-RU" altLang="ru-RU">
              <a:solidFill>
                <a:prstClr val="black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180354"/>
              </p:ext>
            </p:extLst>
          </p:nvPr>
        </p:nvGraphicFramePr>
        <p:xfrm>
          <a:off x="463550" y="1620613"/>
          <a:ext cx="12888914" cy="5233867"/>
        </p:xfrm>
        <a:graphic>
          <a:graphicData uri="http://schemas.openxmlformats.org/drawingml/2006/table">
            <a:tbl>
              <a:tblPr/>
              <a:tblGrid>
                <a:gridCol w="6883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365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03931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28188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200" dirty="0">
                          <a:effectLst/>
                          <a:latin typeface="Calibri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dirty="0">
                          <a:effectLst/>
                          <a:latin typeface="Calibri"/>
                        </a:rPr>
                        <a:t>Цель, целевой показатель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200" dirty="0">
                          <a:effectLst/>
                          <a:latin typeface="Calibri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ГОД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55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="1" dirty="0">
                          <a:solidFill>
                            <a:srgbClr val="0070C0"/>
                          </a:solidFill>
                          <a:effectLst/>
                          <a:latin typeface="Calibri"/>
                        </a:rPr>
                        <a:t>2018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dirty="0">
                          <a:effectLst/>
                          <a:latin typeface="Calibri"/>
                        </a:rPr>
                        <a:t>2019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dirty="0">
                          <a:effectLst/>
                          <a:latin typeface="Calibri"/>
                        </a:rPr>
                        <a:t>2020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dirty="0">
                          <a:effectLst/>
                          <a:latin typeface="Calibri"/>
                        </a:rPr>
                        <a:t>2021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dirty="0">
                          <a:effectLst/>
                          <a:latin typeface="Calibri"/>
                        </a:rPr>
                        <a:t>2022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dirty="0">
                          <a:effectLst/>
                          <a:latin typeface="Calibri"/>
                        </a:rPr>
                        <a:t>2023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dirty="0">
                          <a:effectLst/>
                          <a:latin typeface="Calibri"/>
                        </a:rPr>
                        <a:t>2024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269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="1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РФ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2200" dirty="0">
                          <a:effectLst/>
                          <a:latin typeface="Calibri"/>
                          <a:ea typeface="Arial Unicode MS"/>
                        </a:rPr>
                        <a:t>Численность занятых в сфере малого и среднего предпринимательства, включая индивидуальных предпринимателей,  </a:t>
                      </a:r>
                      <a:r>
                        <a:rPr lang="ru-RU" sz="22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Arial Unicode MS"/>
                        </a:rPr>
                        <a:t>млн. человек</a:t>
                      </a:r>
                      <a:endParaRPr lang="ru-RU" sz="2200" b="1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Arial Unicode MS"/>
                          <a:cs typeface="Arial" panose="020B0604020202020204" pitchFamily="34" charset="0"/>
                        </a:rPr>
                        <a:t>19,2</a:t>
                      </a:r>
                      <a:endParaRPr lang="ru-RU" sz="24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19,6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20,5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21,6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22,9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24,0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25,0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53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="1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РФ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3600" b="1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За  6 лет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8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+ 5, 8 млн. занятых</a:t>
                      </a:r>
                      <a:r>
                        <a:rPr lang="ru-RU" sz="2800" b="1" baseline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8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</a:t>
                      </a:r>
                      <a:r>
                        <a:rPr lang="ru-RU" sz="2800" b="1" baseline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8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+ 30 %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229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="1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ЛО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2200" dirty="0">
                          <a:effectLst/>
                          <a:latin typeface="Calibri"/>
                          <a:ea typeface="Arial Unicode MS"/>
                        </a:rPr>
                        <a:t>Численность занятых в сфере малого и среднего предпринимательства, включая индивидуальных предпринимателей,  </a:t>
                      </a:r>
                      <a:r>
                        <a:rPr lang="ru-RU" sz="22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Arial Unicode MS"/>
                        </a:rPr>
                        <a:t>тыс. человек</a:t>
                      </a:r>
                      <a:endParaRPr lang="ru-RU" sz="2200" b="1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4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4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4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Arial Unicode MS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Arial Unicode MS"/>
                          <a:cs typeface="Arial" panose="020B0604020202020204" pitchFamily="34" charset="0"/>
                        </a:rPr>
                        <a:t>19</a:t>
                      </a:r>
                      <a:r>
                        <a:rPr lang="en-US" sz="24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Arial Unicode MS"/>
                          <a:cs typeface="Arial" panose="020B0604020202020204" pitchFamily="34" charset="0"/>
                        </a:rPr>
                        <a:t>6,4</a:t>
                      </a:r>
                      <a:endParaRPr lang="ru-RU" sz="24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Arial Unicode MS"/>
                          <a:cs typeface="Arial" panose="020B0604020202020204" pitchFamily="34" charset="0"/>
                        </a:rPr>
                        <a:t> </a:t>
                      </a:r>
                      <a:endParaRPr lang="ru-RU" sz="24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200,0</a:t>
                      </a:r>
                      <a:endParaRPr lang="ru-RU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203,0</a:t>
                      </a:r>
                      <a:endParaRPr lang="ru-RU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211,0</a:t>
                      </a:r>
                      <a:endParaRPr lang="ru-RU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220,0</a:t>
                      </a:r>
                      <a:endParaRPr lang="ru-RU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227,0</a:t>
                      </a:r>
                      <a:endParaRPr lang="ru-RU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234,0</a:t>
                      </a:r>
                      <a:endParaRPr lang="ru-RU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400" b="1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ЛО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3600" b="1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За  6 лет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8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+ 37 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r>
                        <a:rPr lang="ru-RU" sz="2800" b="1" baseline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  <a:r>
                        <a:rPr lang="ru-RU" sz="28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занятых </a:t>
                      </a:r>
                      <a:r>
                        <a:rPr lang="ru-RU" sz="2800" b="1" baseline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8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</a:t>
                      </a:r>
                      <a:r>
                        <a:rPr lang="ru-RU" sz="2800" b="1" baseline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8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+ 1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ru-RU" sz="28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28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17779" marR="177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0607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68668" y="746129"/>
            <a:ext cx="1895475" cy="250825"/>
          </a:xfrm>
          <a:prstGeom prst="rect">
            <a:avLst/>
          </a:prstGeom>
        </p:spPr>
        <p:txBody>
          <a:bodyPr lIns="0" tIns="0" rIns="0" bIns="0"/>
          <a:lstStyle/>
          <a:p>
            <a:pPr algn="just" fontAlgn="auto">
              <a:lnSpc>
                <a:spcPts val="94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" sz="800" cap="small" dirty="0">
              <a:solidFill>
                <a:srgbClr val="522015"/>
              </a:solidFill>
              <a:latin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1679" y="436564"/>
            <a:ext cx="1604963" cy="781050"/>
          </a:xfrm>
          <a:prstGeom prst="rect">
            <a:avLst/>
          </a:prstGeom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" sz="1000" b="1" dirty="0">
              <a:solidFill>
                <a:srgbClr val="522015"/>
              </a:solidFill>
              <a:latin typeface="Verdana"/>
            </a:endParaRPr>
          </a:p>
        </p:txBody>
      </p:sp>
      <p:sp>
        <p:nvSpPr>
          <p:cNvPr id="8196" name="Прямоугольник 5"/>
          <p:cNvSpPr>
            <a:spLocks noChangeArrowheads="1"/>
          </p:cNvSpPr>
          <p:nvPr/>
        </p:nvSpPr>
        <p:spPr bwMode="auto">
          <a:xfrm>
            <a:off x="8526980" y="3079197"/>
            <a:ext cx="4424361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04753">
              <a:lnSpc>
                <a:spcPts val="2038"/>
              </a:lnSpc>
              <a:spcAft>
                <a:spcPts val="10498"/>
              </a:spcAft>
            </a:pPr>
            <a:endParaRPr lang="ru-RU" sz="1700">
              <a:solidFill>
                <a:srgbClr val="231F20"/>
              </a:solidFill>
              <a:latin typeface="Calibri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25566" y="7011988"/>
            <a:ext cx="206376" cy="201612"/>
          </a:xfrm>
          <a:prstGeom prst="rect">
            <a:avLst/>
          </a:prstGeom>
        </p:spPr>
        <p:txBody>
          <a:bodyPr wrap="none"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" sz="1200" b="1" spc="-101" dirty="0">
              <a:solidFill>
                <a:srgbClr val="EA4F3A"/>
              </a:solidFill>
              <a:latin typeface="Segoe UI"/>
            </a:endParaRPr>
          </a:p>
        </p:txBody>
      </p:sp>
      <p:sp>
        <p:nvSpPr>
          <p:cNvPr id="8198" name="Прямоугольник 7"/>
          <p:cNvSpPr>
            <a:spLocks noChangeArrowheads="1"/>
          </p:cNvSpPr>
          <p:nvPr/>
        </p:nvSpPr>
        <p:spPr bwMode="auto">
          <a:xfrm>
            <a:off x="8783639" y="6818312"/>
            <a:ext cx="3743324" cy="30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lnSpc>
                <a:spcPts val="1224"/>
              </a:lnSpc>
              <a:spcBef>
                <a:spcPts val="10498"/>
              </a:spcBef>
            </a:pPr>
            <a:endParaRPr lang="ru-RU" sz="1000">
              <a:solidFill>
                <a:srgbClr val="CE9A6C"/>
              </a:solidFill>
              <a:latin typeface="Calibri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19090" y="252462"/>
            <a:ext cx="13033376" cy="1440161"/>
          </a:xfrm>
          <a:prstGeom prst="rect">
            <a:avLst/>
          </a:prstGeom>
          <a:solidFill>
            <a:srgbClr val="F5F1EA"/>
          </a:solidFill>
        </p:spPr>
        <p:txBody>
          <a:bodyPr lIns="0" tIns="0" rIns="0" bIns="0" anchor="ctr" anchorCtr="0"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-50" dirty="0">
                <a:solidFill>
                  <a:srgbClr val="FF0000"/>
                </a:solidFill>
                <a:latin typeface="Calibri"/>
              </a:rPr>
              <a:t>МЕХАНИЗМ РЕАЛИЗАЦИИ 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-50" dirty="0">
                <a:solidFill>
                  <a:srgbClr val="FF0000"/>
                </a:solidFill>
                <a:latin typeface="Calibri"/>
              </a:rPr>
              <a:t>В ЛЕНИНГРАДСКОЙ ОБЛАСТИ</a:t>
            </a:r>
            <a:endParaRPr lang="ru-RU" sz="4000" b="1" spc="-50" dirty="0">
              <a:solidFill>
                <a:srgbClr val="E04E39"/>
              </a:solidFill>
              <a:latin typeface="Calibri"/>
            </a:endParaRPr>
          </a:p>
        </p:txBody>
      </p:sp>
      <p:pic>
        <p:nvPicPr>
          <p:cNvPr id="8201" name="Рисунок 1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58380" y="252461"/>
            <a:ext cx="4414694" cy="1440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2" name="Rectangle 1"/>
          <p:cNvSpPr>
            <a:spLocks noChangeArrowheads="1"/>
          </p:cNvSpPr>
          <p:nvPr/>
        </p:nvSpPr>
        <p:spPr bwMode="auto">
          <a:xfrm>
            <a:off x="3814763" y="3463416"/>
            <a:ext cx="184702" cy="369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6" tIns="45713" rIns="91426" bIns="45713" anchor="ctr">
            <a:spAutoFit/>
          </a:bodyPr>
          <a:lstStyle/>
          <a:p>
            <a:endParaRPr lang="ru-RU" altLang="ru-RU">
              <a:solidFill>
                <a:prstClr val="black"/>
              </a:solidFill>
            </a:endParaRPr>
          </a:p>
        </p:txBody>
      </p:sp>
      <p:sp>
        <p:nvSpPr>
          <p:cNvPr id="32" name="Прямоугольник 6"/>
          <p:cNvSpPr>
            <a:spLocks noChangeArrowheads="1"/>
          </p:cNvSpPr>
          <p:nvPr/>
        </p:nvSpPr>
        <p:spPr bwMode="auto">
          <a:xfrm>
            <a:off x="1293519" y="3031892"/>
            <a:ext cx="10443562" cy="431524"/>
          </a:xfrm>
          <a:prstGeom prst="rect">
            <a:avLst/>
          </a:prstGeom>
          <a:solidFill>
            <a:schemeClr val="bg1"/>
          </a:solidFill>
          <a:ln w="22225" cmpd="sng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lnSpc>
                <a:spcPts val="1437"/>
              </a:lnSpc>
            </a:pPr>
            <a:r>
              <a:rPr lang="ru-RU" sz="3600" dirty="0">
                <a:latin typeface="Calibri" pitchFamily="34" charset="0"/>
              </a:rPr>
              <a:t>Стратегия развития МСП в ЛО</a:t>
            </a:r>
            <a:endParaRPr lang="ru-RU" sz="3600" dirty="0">
              <a:solidFill>
                <a:srgbClr val="231F20"/>
              </a:solidFill>
              <a:latin typeface="Calibri" pitchFamily="34" charset="0"/>
            </a:endParaRPr>
          </a:p>
        </p:txBody>
      </p:sp>
      <p:sp>
        <p:nvSpPr>
          <p:cNvPr id="34" name="Прямоугольник 6"/>
          <p:cNvSpPr>
            <a:spLocks noChangeArrowheads="1"/>
          </p:cNvSpPr>
          <p:nvPr/>
        </p:nvSpPr>
        <p:spPr bwMode="auto">
          <a:xfrm>
            <a:off x="6879786" y="6301134"/>
            <a:ext cx="2265007" cy="648072"/>
          </a:xfrm>
          <a:prstGeom prst="rect">
            <a:avLst/>
          </a:prstGeom>
          <a:solidFill>
            <a:schemeClr val="bg1"/>
          </a:solidFill>
          <a:ln w="22225" cmpd="sng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lnSpc>
                <a:spcPts val="1437"/>
              </a:lnSpc>
            </a:pPr>
            <a:endParaRPr lang="ru-RU" sz="500" dirty="0">
              <a:latin typeface="Calibri" pitchFamily="34" charset="0"/>
            </a:endParaRPr>
          </a:p>
          <a:p>
            <a:pPr>
              <a:lnSpc>
                <a:spcPts val="1437"/>
              </a:lnSpc>
            </a:pPr>
            <a:endParaRPr lang="ru-RU" sz="3600" dirty="0">
              <a:latin typeface="Calibri" pitchFamily="34" charset="0"/>
            </a:endParaRPr>
          </a:p>
          <a:p>
            <a:pPr>
              <a:lnSpc>
                <a:spcPts val="1437"/>
              </a:lnSpc>
            </a:pPr>
            <a:r>
              <a:rPr lang="ru-RU" sz="3600" dirty="0">
                <a:latin typeface="Calibri" pitchFamily="34" charset="0"/>
              </a:rPr>
              <a:t>Рейтинг 47</a:t>
            </a:r>
            <a:endParaRPr lang="ru-RU" sz="3600" dirty="0">
              <a:solidFill>
                <a:srgbClr val="231F20"/>
              </a:solidFill>
              <a:latin typeface="Calibri" pitchFamily="34" charset="0"/>
            </a:endParaRPr>
          </a:p>
        </p:txBody>
      </p:sp>
      <p:sp>
        <p:nvSpPr>
          <p:cNvPr id="36" name="Прямоугольник 6"/>
          <p:cNvSpPr>
            <a:spLocks noChangeArrowheads="1"/>
          </p:cNvSpPr>
          <p:nvPr/>
        </p:nvSpPr>
        <p:spPr bwMode="auto">
          <a:xfrm>
            <a:off x="3386359" y="4140894"/>
            <a:ext cx="9986715" cy="1584176"/>
          </a:xfrm>
          <a:prstGeom prst="rect">
            <a:avLst/>
          </a:prstGeom>
          <a:solidFill>
            <a:schemeClr val="bg1"/>
          </a:solidFill>
          <a:ln w="22225" cmpd="sng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lnSpc>
                <a:spcPts val="1437"/>
              </a:lnSpc>
            </a:pPr>
            <a:endParaRPr lang="ru-RU" sz="500" dirty="0">
              <a:solidFill>
                <a:srgbClr val="231F20"/>
              </a:solidFill>
              <a:latin typeface="Calibri" pitchFamily="34" charset="0"/>
            </a:endParaRPr>
          </a:p>
          <a:p>
            <a:pPr>
              <a:lnSpc>
                <a:spcPts val="1437"/>
              </a:lnSpc>
            </a:pPr>
            <a:endParaRPr lang="ru-RU" sz="500" dirty="0">
              <a:solidFill>
                <a:srgbClr val="231F20"/>
              </a:solidFill>
              <a:latin typeface="Calibri" pitchFamily="34" charset="0"/>
            </a:endParaRPr>
          </a:p>
          <a:p>
            <a:r>
              <a:rPr lang="ru-RU" sz="3600" dirty="0">
                <a:solidFill>
                  <a:srgbClr val="231F20"/>
                </a:solidFill>
                <a:latin typeface="Calibri" pitchFamily="34" charset="0"/>
              </a:rPr>
              <a:t>Муниципальные программы (подпрограммы)</a:t>
            </a:r>
          </a:p>
          <a:p>
            <a:r>
              <a:rPr lang="ru-RU" sz="3600" dirty="0">
                <a:solidFill>
                  <a:srgbClr val="231F20"/>
                </a:solidFill>
                <a:latin typeface="Calibri" pitchFamily="34" charset="0"/>
              </a:rPr>
              <a:t>в сфере МСП  </a:t>
            </a:r>
            <a:endParaRPr lang="ru-RU" sz="3600" dirty="0">
              <a:latin typeface="Calibri" pitchFamily="34" charset="0"/>
            </a:endParaRPr>
          </a:p>
        </p:txBody>
      </p:sp>
      <p:pic>
        <p:nvPicPr>
          <p:cNvPr id="2052" name="Picture 4" descr="https://www.lushome.com/wp-content/uploads/2012/09/unique-modern-wall-clocks-home-accessories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804" y="6044012"/>
            <a:ext cx="1554826" cy="1548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углом вверх 1"/>
          <p:cNvSpPr/>
          <p:nvPr/>
        </p:nvSpPr>
        <p:spPr>
          <a:xfrm rot="5400000">
            <a:off x="409741" y="2643338"/>
            <a:ext cx="677216" cy="658909"/>
          </a:xfrm>
          <a:prstGeom prst="bentUpArrow">
            <a:avLst>
              <a:gd name="adj1" fmla="val 8998"/>
              <a:gd name="adj2" fmla="val 25656"/>
              <a:gd name="adj3" fmla="val 1600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6"/>
          <p:cNvSpPr>
            <a:spLocks noChangeArrowheads="1"/>
          </p:cNvSpPr>
          <p:nvPr/>
        </p:nvSpPr>
        <p:spPr bwMode="auto">
          <a:xfrm>
            <a:off x="1976338" y="3853386"/>
            <a:ext cx="10443562" cy="431524"/>
          </a:xfrm>
          <a:prstGeom prst="rect">
            <a:avLst/>
          </a:prstGeom>
          <a:solidFill>
            <a:schemeClr val="bg1"/>
          </a:solidFill>
          <a:ln w="22225" cmpd="sng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>
              <a:lnSpc>
                <a:spcPts val="1437"/>
              </a:lnSpc>
            </a:pPr>
            <a:r>
              <a:rPr lang="ru-RU" sz="3600" dirty="0">
                <a:latin typeface="Calibri" pitchFamily="34" charset="0"/>
              </a:rPr>
              <a:t>Подпрограмма «Развитие МСП» госпрограммы ЛО</a:t>
            </a:r>
            <a:endParaRPr lang="ru-RU" sz="3600" dirty="0">
              <a:solidFill>
                <a:srgbClr val="231F20"/>
              </a:solidFill>
              <a:latin typeface="Calibri" pitchFamily="34" charset="0"/>
            </a:endParaRPr>
          </a:p>
        </p:txBody>
      </p:sp>
      <p:sp>
        <p:nvSpPr>
          <p:cNvPr id="21" name="Стрелка углом вверх 20"/>
          <p:cNvSpPr/>
          <p:nvPr/>
        </p:nvSpPr>
        <p:spPr>
          <a:xfrm rot="5400000">
            <a:off x="2287093" y="4294063"/>
            <a:ext cx="677216" cy="658909"/>
          </a:xfrm>
          <a:prstGeom prst="bentUpArrow">
            <a:avLst>
              <a:gd name="adj1" fmla="val 8998"/>
              <a:gd name="adj2" fmla="val 25656"/>
              <a:gd name="adj3" fmla="val 1600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авая фигурная скобка 5"/>
          <p:cNvSpPr/>
          <p:nvPr/>
        </p:nvSpPr>
        <p:spPr>
          <a:xfrm rot="5400000">
            <a:off x="7670281" y="1471443"/>
            <a:ext cx="504055" cy="8995182"/>
          </a:xfrm>
          <a:prstGeom prst="rightBrace">
            <a:avLst>
              <a:gd name="adj1" fmla="val 82460"/>
              <a:gd name="adj2" fmla="val 50000"/>
            </a:avLst>
          </a:prstGeom>
          <a:noFill/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6"/>
          <p:cNvSpPr>
            <a:spLocks noChangeArrowheads="1"/>
          </p:cNvSpPr>
          <p:nvPr/>
        </p:nvSpPr>
        <p:spPr bwMode="auto">
          <a:xfrm>
            <a:off x="2830896" y="6949207"/>
            <a:ext cx="10182824" cy="657906"/>
          </a:xfrm>
          <a:prstGeom prst="rect">
            <a:avLst/>
          </a:prstGeom>
          <a:solidFill>
            <a:schemeClr val="bg1"/>
          </a:solidFill>
          <a:ln w="22225" cmpd="sng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lnSpc>
                <a:spcPts val="1437"/>
              </a:lnSpc>
            </a:pPr>
            <a:endParaRPr lang="ru-RU" sz="500" dirty="0">
              <a:solidFill>
                <a:srgbClr val="0070C0"/>
              </a:solidFill>
              <a:latin typeface="Calibri" pitchFamily="34" charset="0"/>
            </a:endParaRPr>
          </a:p>
          <a:p>
            <a:pPr>
              <a:lnSpc>
                <a:spcPts val="1437"/>
              </a:lnSpc>
            </a:pPr>
            <a:r>
              <a:rPr lang="ru-RU" sz="3600" b="1" dirty="0">
                <a:solidFill>
                  <a:srgbClr val="0070C0"/>
                </a:solidFill>
                <a:latin typeface="Calibri" pitchFamily="34" charset="0"/>
              </a:rPr>
              <a:t>Отчетность: </a:t>
            </a:r>
            <a:r>
              <a:rPr lang="ru-RU" sz="3600" b="1" dirty="0">
                <a:solidFill>
                  <a:srgbClr val="00B050"/>
                </a:solidFill>
                <a:latin typeface="Calibri" pitchFamily="34" charset="0"/>
              </a:rPr>
              <a:t>ежегодно </a:t>
            </a:r>
          </a:p>
        </p:txBody>
      </p:sp>
      <p:sp>
        <p:nvSpPr>
          <p:cNvPr id="25" name="Прямоугольник 6"/>
          <p:cNvSpPr>
            <a:spLocks noChangeArrowheads="1"/>
          </p:cNvSpPr>
          <p:nvPr/>
        </p:nvSpPr>
        <p:spPr bwMode="auto">
          <a:xfrm>
            <a:off x="429423" y="2268686"/>
            <a:ext cx="10443562" cy="431524"/>
          </a:xfrm>
          <a:prstGeom prst="rect">
            <a:avLst/>
          </a:prstGeom>
          <a:solidFill>
            <a:schemeClr val="bg1"/>
          </a:solidFill>
          <a:ln w="22225" cmpd="sng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lnSpc>
                <a:spcPts val="1437"/>
              </a:lnSpc>
            </a:pPr>
            <a:r>
              <a:rPr lang="ru-RU" sz="3600" dirty="0">
                <a:latin typeface="Calibri" pitchFamily="34" charset="0"/>
              </a:rPr>
              <a:t>Региональные проекты</a:t>
            </a:r>
            <a:endParaRPr lang="ru-RU" sz="3600" dirty="0">
              <a:solidFill>
                <a:srgbClr val="231F20"/>
              </a:solidFill>
              <a:latin typeface="Calibri" pitchFamily="34" charset="0"/>
            </a:endParaRPr>
          </a:p>
        </p:txBody>
      </p:sp>
      <p:sp>
        <p:nvSpPr>
          <p:cNvPr id="26" name="Стрелка углом вверх 25"/>
          <p:cNvSpPr/>
          <p:nvPr/>
        </p:nvSpPr>
        <p:spPr>
          <a:xfrm rot="5400000">
            <a:off x="1389694" y="3387451"/>
            <a:ext cx="677216" cy="658909"/>
          </a:xfrm>
          <a:prstGeom prst="bentUpArrow">
            <a:avLst>
              <a:gd name="adj1" fmla="val 8998"/>
              <a:gd name="adj2" fmla="val 25656"/>
              <a:gd name="adj3" fmla="val 1600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303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36813" y="237591"/>
            <a:ext cx="13055127" cy="886777"/>
          </a:xfrm>
          <a:prstGeom prst="rect">
            <a:avLst/>
          </a:prstGeom>
          <a:solidFill>
            <a:srgbClr val="F5F1EA"/>
          </a:solidFill>
        </p:spPr>
        <p:txBody>
          <a:bodyPr lIns="0" tIns="0" rIns="0" bIns="0" anchor="ctr" anchorCtr="0"/>
          <a:lstStyle/>
          <a:p>
            <a:pPr>
              <a:defRPr/>
            </a:pPr>
            <a:r>
              <a:rPr lang="ru-RU" sz="3600" b="1" dirty="0">
                <a:solidFill>
                  <a:srgbClr val="FF0000"/>
                </a:solidFill>
                <a:latin typeface="Times New Roman"/>
                <a:ea typeface="Calibri"/>
              </a:rPr>
              <a:t>ЧИСЛЕННОСТЬ ЗАНЯТЫХ В СЕКТОРЕ МСП, </a:t>
            </a:r>
          </a:p>
          <a:p>
            <a:pPr>
              <a:defRPr/>
            </a:pPr>
            <a:r>
              <a:rPr lang="ru-RU" sz="3600" b="1" dirty="0">
                <a:solidFill>
                  <a:srgbClr val="FF0000"/>
                </a:solidFill>
                <a:latin typeface="Times New Roman"/>
                <a:ea typeface="Calibri"/>
              </a:rPr>
              <a:t>ВКЛЮЧАЯ ИП, </a:t>
            </a:r>
            <a:r>
              <a:rPr lang="ru-RU" sz="2400" b="1" dirty="0">
                <a:solidFill>
                  <a:srgbClr val="00B050"/>
                </a:solidFill>
                <a:latin typeface="Times New Roman"/>
                <a:ea typeface="Calibri"/>
              </a:rPr>
              <a:t>ТЫС. ЧЕЛОВЕК</a:t>
            </a:r>
            <a:endParaRPr lang="ru-RU" sz="2400" b="1" spc="-50" dirty="0">
              <a:solidFill>
                <a:srgbClr val="00B050"/>
              </a:solidFill>
              <a:latin typeface="Calibri"/>
            </a:endParaRPr>
          </a:p>
        </p:txBody>
      </p:sp>
      <p:cxnSp>
        <p:nvCxnSpPr>
          <p:cNvPr id="3" name="Прямая соединительная линия 2">
            <a:extLst/>
          </p:cNvPr>
          <p:cNvCxnSpPr/>
          <p:nvPr/>
        </p:nvCxnSpPr>
        <p:spPr>
          <a:xfrm>
            <a:off x="619925" y="1262883"/>
            <a:ext cx="12388973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626" name="Picture 2" descr="C:\Users\ae_tolmacheva\AppData\Local\Microsoft\Windows\INetCache\Content.Outlook\IPG19Y2W\ракета.png"/>
          <p:cNvPicPr>
            <a:picLocks noChangeAspect="1" noChangeArrowheads="1"/>
          </p:cNvPicPr>
          <p:nvPr/>
        </p:nvPicPr>
        <p:blipFill>
          <a:blip r:embed="rId3"/>
          <a:srcRect r="9087"/>
          <a:stretch>
            <a:fillRect/>
          </a:stretch>
        </p:blipFill>
        <p:spPr bwMode="auto">
          <a:xfrm>
            <a:off x="10503075" y="-273506"/>
            <a:ext cx="3125746" cy="1731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108121"/>
              </p:ext>
            </p:extLst>
          </p:nvPr>
        </p:nvGraphicFramePr>
        <p:xfrm>
          <a:off x="359817" y="1449553"/>
          <a:ext cx="13032124" cy="63177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100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509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509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5509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55098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55098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55098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600867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500" dirty="0">
                        <a:effectLst/>
                      </a:endParaRP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МО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2018 год (факт)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2019 год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2020 год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2021 год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2022 год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2023 год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2024 год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188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Бокситогорский</a:t>
                      </a:r>
                      <a:r>
                        <a:rPr lang="ru-RU" sz="1600" dirty="0">
                          <a:effectLst/>
                        </a:rPr>
                        <a:t> МР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3,8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4,0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4,1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4,2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4,7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7188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Волосовский</a:t>
                      </a:r>
                      <a:r>
                        <a:rPr lang="ru-RU" sz="1600" dirty="0">
                          <a:effectLst/>
                        </a:rPr>
                        <a:t> МР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4,4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4,7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5,0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5,2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5,4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0566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solidFill>
                            <a:srgbClr val="FFFFFF"/>
                          </a:solidFill>
                          <a:effectLst/>
                        </a:rPr>
                        <a:t>В</a:t>
                      </a:r>
                      <a:r>
                        <a:rPr lang="ru-RU" sz="1600" b="1" dirty="0" err="1">
                          <a:solidFill>
                            <a:srgbClr val="FFFFFF"/>
                          </a:solidFill>
                          <a:effectLst/>
                        </a:rPr>
                        <a:t>олховский</a:t>
                      </a:r>
                      <a:r>
                        <a:rPr lang="ru-RU" sz="1600" b="1" dirty="0">
                          <a:solidFill>
                            <a:srgbClr val="FFFFFF"/>
                          </a:solidFill>
                          <a:effectLst/>
                        </a:rPr>
                        <a:t> МР</a:t>
                      </a:r>
                      <a:endParaRPr lang="ru-RU" sz="16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7,2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7,7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7,8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8,1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8,4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8,7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8,9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19839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FFFF"/>
                          </a:solidFill>
                          <a:effectLst/>
                        </a:rPr>
                        <a:t>Всеволожский МР</a:t>
                      </a:r>
                      <a:endParaRPr lang="ru-RU" sz="1600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37,4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38,4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39,0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40,5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42,3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43,6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45,0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7188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effectLst/>
                        </a:rPr>
                        <a:t>Выборгский МР</a:t>
                      </a:r>
                      <a:endParaRPr lang="ru-RU" sz="16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22,9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24,4 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24,8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25,7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26,9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27,7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28,6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9624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Гатчинский МР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26,9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28,1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28,5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29,7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30,9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31,9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32,9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7188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rgbClr val="00B050"/>
                          </a:solidFill>
                          <a:effectLst/>
                        </a:rPr>
                        <a:t>Кингисеппский</a:t>
                      </a: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 МР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9,3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9,7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9,9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10,3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10,7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11,1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11,4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D8EF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8011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Киришский</a:t>
                      </a:r>
                      <a:r>
                        <a:rPr lang="ru-RU" sz="1600" dirty="0">
                          <a:effectLst/>
                        </a:rPr>
                        <a:t> МР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7,2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7,8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7,9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8,2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8,6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8,8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7188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Кировский МР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9,4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9,5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10,6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7188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 err="1">
                          <a:solidFill>
                            <a:srgbClr val="FFFFFF"/>
                          </a:solidFill>
                          <a:effectLst/>
                        </a:rPr>
                        <a:t>Лодейнопольский</a:t>
                      </a:r>
                      <a:r>
                        <a:rPr lang="ru-RU" sz="1500" b="1" dirty="0">
                          <a:solidFill>
                            <a:srgbClr val="FFFFFF"/>
                          </a:solidFill>
                          <a:effectLst/>
                        </a:rPr>
                        <a:t> МР</a:t>
                      </a:r>
                      <a:endParaRPr lang="ru-RU" sz="15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3,2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3,5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3,5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3,6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3,8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3,9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4,0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7188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effectLst/>
                        </a:rPr>
                        <a:t>Ломоносовский МР</a:t>
                      </a:r>
                      <a:endParaRPr lang="ru-RU" sz="16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10,1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10,8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10,9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11,4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11,8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12,2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12,6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2188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rgbClr val="FFFFFF"/>
                          </a:solidFill>
                          <a:effectLst/>
                        </a:rPr>
                        <a:t>Лужский</a:t>
                      </a:r>
                      <a:r>
                        <a:rPr lang="ru-RU" sz="1600" b="1" dirty="0">
                          <a:solidFill>
                            <a:srgbClr val="FFFFFF"/>
                          </a:solidFill>
                          <a:effectLst/>
                        </a:rPr>
                        <a:t> МР</a:t>
                      </a:r>
                      <a:endParaRPr lang="ru-RU" sz="16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7,5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7,8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7,9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8,2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8,6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8,9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9,1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7188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err="1">
                          <a:solidFill>
                            <a:srgbClr val="FFFFFF"/>
                          </a:solidFill>
                          <a:effectLst/>
                        </a:rPr>
                        <a:t>Подпорожский</a:t>
                      </a:r>
                      <a:r>
                        <a:rPr lang="ru-RU" sz="1700" b="1" dirty="0">
                          <a:solidFill>
                            <a:srgbClr val="FFFFFF"/>
                          </a:solidFill>
                          <a:effectLst/>
                        </a:rPr>
                        <a:t> МР</a:t>
                      </a:r>
                      <a:endParaRPr lang="ru-RU" sz="17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2,9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3,1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3,1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3,2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3,4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3,5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3,6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7188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Приозерский</a:t>
                      </a:r>
                      <a:r>
                        <a:rPr lang="ru-RU" sz="1600" dirty="0">
                          <a:effectLst/>
                        </a:rPr>
                        <a:t> МР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7,6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7,9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8,0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8,4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8,7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9,3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7188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Сланцевский</a:t>
                      </a:r>
                      <a:r>
                        <a:rPr lang="ru-RU" sz="1600" dirty="0">
                          <a:effectLst/>
                        </a:rPr>
                        <a:t> МР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3,9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4,1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4,2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4,6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4,7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4,8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27188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effectLst/>
                        </a:rPr>
                        <a:t>Тихвинский МР</a:t>
                      </a:r>
                      <a:endParaRPr lang="ru-RU" sz="16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7,6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8,2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8,4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8,7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9,0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9,3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9,6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287811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Тосненский</a:t>
                      </a:r>
                      <a:r>
                        <a:rPr lang="ru-RU" sz="1600" dirty="0">
                          <a:effectLst/>
                        </a:rPr>
                        <a:t> МР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12,8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13,4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13,6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14,1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14,7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15,2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15,7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27188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rgbClr val="FFFFFF"/>
                          </a:solidFill>
                          <a:effectLst/>
                        </a:rPr>
                        <a:t>Сосновоборский</a:t>
                      </a:r>
                      <a:r>
                        <a:rPr lang="ru-RU" sz="1600" b="1" dirty="0">
                          <a:solidFill>
                            <a:srgbClr val="FFFFFF"/>
                          </a:solidFill>
                          <a:effectLst/>
                        </a:rPr>
                        <a:t> ГО</a:t>
                      </a:r>
                      <a:endParaRPr lang="ru-RU" sz="16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6,7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7,0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7,1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7,4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7,7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8,0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8,2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  <a:tr h="579371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B050"/>
                          </a:solidFill>
                          <a:effectLst/>
                        </a:rPr>
                        <a:t>Ленинградская область</a:t>
                      </a:r>
                      <a:endParaRPr lang="ru-RU" sz="1800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B050"/>
                          </a:solidFill>
                          <a:effectLst/>
                        </a:rPr>
                        <a:t>197,0</a:t>
                      </a:r>
                      <a:endParaRPr lang="ru-RU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B050"/>
                          </a:solidFill>
                          <a:effectLst/>
                        </a:rPr>
                        <a:t>200,0</a:t>
                      </a:r>
                      <a:endParaRPr lang="ru-RU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B050"/>
                          </a:solidFill>
                          <a:effectLst/>
                        </a:rPr>
                        <a:t>203,0</a:t>
                      </a:r>
                      <a:endParaRPr lang="ru-RU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B050"/>
                          </a:solidFill>
                          <a:effectLst/>
                        </a:rPr>
                        <a:t>211,0</a:t>
                      </a:r>
                      <a:endParaRPr lang="ru-RU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B050"/>
                          </a:solidFill>
                          <a:effectLst/>
                        </a:rPr>
                        <a:t>220,0</a:t>
                      </a:r>
                      <a:endParaRPr lang="ru-RU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B050"/>
                          </a:solidFill>
                          <a:effectLst/>
                        </a:rPr>
                        <a:t>227,0</a:t>
                      </a:r>
                      <a:endParaRPr lang="ru-RU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B050"/>
                          </a:solidFill>
                          <a:effectLst/>
                        </a:rPr>
                        <a:t>234,0</a:t>
                      </a:r>
                      <a:endParaRPr lang="ru-RU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939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65939" y="180455"/>
            <a:ext cx="12312968" cy="1080120"/>
          </a:xfrm>
          <a:solidFill>
            <a:schemeClr val="bg1"/>
          </a:solidFill>
        </p:spPr>
        <p:txBody>
          <a:bodyPr/>
          <a:lstStyle/>
          <a:p>
            <a:pPr lvl="0" algn="l" eaLnBrk="1" hangingPunct="1"/>
            <a:r>
              <a:rPr lang="ru-RU" sz="3600" b="1" kern="1200" dirty="0">
                <a:solidFill>
                  <a:srgbClr val="E04E39"/>
                </a:solidFill>
                <a:latin typeface="Calibri" pitchFamily="34" charset="0"/>
                <a:ea typeface="+mn-ea"/>
                <a:cs typeface="Arial" charset="0"/>
              </a:rPr>
              <a:t>КОЛИЧЕСТВО СУБЪЕКТОВ МСП</a:t>
            </a:r>
            <a:br>
              <a:rPr lang="ru-RU" sz="3600" b="1" kern="1200" dirty="0">
                <a:solidFill>
                  <a:srgbClr val="E04E39"/>
                </a:solidFill>
                <a:latin typeface="Calibri" pitchFamily="34" charset="0"/>
                <a:ea typeface="+mn-ea"/>
                <a:cs typeface="Arial" charset="0"/>
              </a:rPr>
            </a:br>
            <a:r>
              <a:rPr lang="ru-RU" sz="3600" b="1" kern="1200" dirty="0">
                <a:solidFill>
                  <a:srgbClr val="E04E39"/>
                </a:solidFill>
                <a:latin typeface="Calibri" pitchFamily="34" charset="0"/>
                <a:ea typeface="+mn-ea"/>
                <a:cs typeface="Arial" charset="0"/>
              </a:rPr>
              <a:t> </a:t>
            </a:r>
            <a:r>
              <a:rPr lang="ru-RU" sz="3600" b="1" kern="1200" dirty="0" err="1" smtClean="0">
                <a:solidFill>
                  <a:srgbClr val="E04E39"/>
                </a:solidFill>
                <a:latin typeface="Calibri" pitchFamily="34" charset="0"/>
                <a:ea typeface="+mn-ea"/>
                <a:cs typeface="Arial" charset="0"/>
              </a:rPr>
              <a:t>Кингисеппский</a:t>
            </a:r>
            <a:r>
              <a:rPr lang="ru-RU" sz="3600" b="1" kern="1200" dirty="0" smtClean="0">
                <a:solidFill>
                  <a:srgbClr val="E04E39"/>
                </a:solidFill>
                <a:latin typeface="Calibri" pitchFamily="34" charset="0"/>
                <a:ea typeface="+mn-ea"/>
                <a:cs typeface="Arial" charset="0"/>
              </a:rPr>
              <a:t>   </a:t>
            </a:r>
            <a:r>
              <a:rPr lang="ru-RU" sz="3600" b="1" kern="1200" dirty="0">
                <a:solidFill>
                  <a:srgbClr val="E04E39"/>
                </a:solidFill>
                <a:latin typeface="Calibri" pitchFamily="34" charset="0"/>
                <a:ea typeface="+mn-ea"/>
                <a:cs typeface="Arial" charset="0"/>
              </a:rPr>
              <a:t>район  Ленинградской области  </a:t>
            </a:r>
            <a:br>
              <a:rPr lang="ru-RU" sz="3600" b="1" kern="1200" dirty="0">
                <a:solidFill>
                  <a:srgbClr val="E04E39"/>
                </a:solidFill>
                <a:latin typeface="Calibri" pitchFamily="34" charset="0"/>
                <a:ea typeface="+mn-ea"/>
                <a:cs typeface="Arial" charset="0"/>
              </a:rPr>
            </a:br>
            <a:endParaRPr lang="ru-RU" sz="3600" dirty="0">
              <a:solidFill>
                <a:srgbClr val="E04E39"/>
              </a:solidFill>
            </a:endParaRPr>
          </a:p>
        </p:txBody>
      </p:sp>
      <p:pic>
        <p:nvPicPr>
          <p:cNvPr id="3" name="Picture 2" descr="C:\Users\ae_tolmacheva\AppData\Local\Microsoft\Windows\INetCache\Content.Outlook\IPG19Y2W\ракета.png"/>
          <p:cNvPicPr>
            <a:picLocks noChangeAspect="1" noChangeArrowheads="1"/>
          </p:cNvPicPr>
          <p:nvPr/>
        </p:nvPicPr>
        <p:blipFill>
          <a:blip r:embed="rId2"/>
          <a:srcRect r="9087"/>
          <a:stretch>
            <a:fillRect/>
          </a:stretch>
        </p:blipFill>
        <p:spPr bwMode="auto">
          <a:xfrm>
            <a:off x="9776688" y="-467618"/>
            <a:ext cx="3125746" cy="1731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Прямая соединительная линия 5">
            <a:extLst/>
          </p:cNvPr>
          <p:cNvCxnSpPr/>
          <p:nvPr/>
        </p:nvCxnSpPr>
        <p:spPr>
          <a:xfrm>
            <a:off x="666750" y="1404590"/>
            <a:ext cx="12388973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7185745"/>
              </p:ext>
            </p:extLst>
          </p:nvPr>
        </p:nvGraphicFramePr>
        <p:xfrm>
          <a:off x="632987" y="1581825"/>
          <a:ext cx="12422736" cy="5298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791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1622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68679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541773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МО</a:t>
                      </a: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600" dirty="0">
                          <a:effectLst/>
                        </a:rPr>
                        <a:t>2016</a:t>
                      </a: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2017 </a:t>
                      </a:r>
                      <a:r>
                        <a:rPr lang="ru-RU" sz="2600" dirty="0">
                          <a:effectLst/>
                        </a:rPr>
                        <a:t>год</a:t>
                      </a:r>
                      <a:endParaRPr lang="ru-RU" sz="2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600" dirty="0">
                          <a:effectLst/>
                        </a:rPr>
                        <a:t>2018 год</a:t>
                      </a:r>
                      <a:endParaRPr lang="ru-RU" sz="2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600" dirty="0" smtClean="0">
                          <a:effectLst/>
                        </a:rPr>
                        <a:t>8</a:t>
                      </a:r>
                      <a:r>
                        <a:rPr lang="ru-RU" sz="2600" baseline="0" dirty="0" smtClean="0">
                          <a:effectLst/>
                        </a:rPr>
                        <a:t> </a:t>
                      </a:r>
                      <a:r>
                        <a:rPr lang="ru-RU" sz="2600" dirty="0" smtClean="0">
                          <a:effectLst/>
                        </a:rPr>
                        <a:t>месяцев</a:t>
                      </a:r>
                      <a:endParaRPr lang="ru-RU" sz="2600" dirty="0">
                        <a:effectLst/>
                      </a:endParaRP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600" dirty="0">
                          <a:effectLst/>
                        </a:rPr>
                        <a:t>2019 года</a:t>
                      </a:r>
                      <a:endParaRPr lang="ru-RU" sz="2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088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err="1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Кингисеппский</a:t>
                      </a:r>
                      <a:endParaRPr lang="ru-RU" sz="24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3600" b="1" baseline="0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1 8</a:t>
                      </a:r>
                      <a:r>
                        <a:rPr lang="ru-RU" sz="3600" b="1" baseline="0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18</a:t>
                      </a:r>
                      <a:endParaRPr lang="ru-RU" sz="3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3600" b="1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US" sz="3600" b="1" baseline="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0</a:t>
                      </a:r>
                      <a:r>
                        <a:rPr lang="ru-RU" sz="3600" b="1" baseline="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58</a:t>
                      </a:r>
                      <a:endParaRPr lang="ru-RU" sz="3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3600" b="1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 </a:t>
                      </a:r>
                      <a:r>
                        <a:rPr lang="ru-RU" sz="3600" b="1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421</a:t>
                      </a:r>
                      <a:endParaRPr lang="ru-RU" sz="3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2 836</a:t>
                      </a:r>
                      <a:endParaRPr lang="ru-RU" sz="3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7088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ПРИРОСТ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3600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 smtClean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en-US" sz="3600" b="1" dirty="0" smtClean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ru-RU" sz="3600" b="1" dirty="0" smtClean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40</a:t>
                      </a:r>
                      <a:endParaRPr lang="ru-RU" sz="36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+ </a:t>
                      </a:r>
                      <a:r>
                        <a:rPr lang="en-US" sz="3600" b="1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ru-RU" sz="3600" b="1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3,2%</a:t>
                      </a:r>
                      <a:endParaRPr lang="ru-RU" sz="3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 smtClean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+363</a:t>
                      </a:r>
                      <a:endParaRPr lang="ru-RU" sz="36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+ </a:t>
                      </a:r>
                      <a:r>
                        <a:rPr lang="en-US" sz="3600" b="1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ru-RU" sz="3600" b="1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7,6%</a:t>
                      </a:r>
                      <a:endParaRPr lang="ru-RU" sz="3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70C0"/>
                          </a:solidFill>
                        </a:rPr>
                        <a:t>+415</a:t>
                      </a:r>
                      <a:endParaRPr lang="ru-RU" sz="3600" b="1" dirty="0">
                        <a:solidFill>
                          <a:srgbClr val="0070C0"/>
                        </a:solidFill>
                      </a:endParaRPr>
                    </a:p>
                    <a:p>
                      <a:pPr algn="ctr"/>
                      <a:r>
                        <a:rPr lang="ru-RU" sz="3600" b="1" dirty="0">
                          <a:solidFill>
                            <a:srgbClr val="00B050"/>
                          </a:solidFill>
                        </a:rPr>
                        <a:t>   </a:t>
                      </a:r>
                      <a:r>
                        <a:rPr lang="ru-RU" sz="3600" b="1" baseline="0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ru-RU" sz="3600" b="1" dirty="0">
                          <a:solidFill>
                            <a:srgbClr val="00B050"/>
                          </a:solidFill>
                        </a:rPr>
                        <a:t>+ </a:t>
                      </a:r>
                      <a:r>
                        <a:rPr lang="ru-RU" sz="3600" b="1" dirty="0" smtClean="0">
                          <a:solidFill>
                            <a:srgbClr val="00B050"/>
                          </a:solidFill>
                        </a:rPr>
                        <a:t>17,</a:t>
                      </a:r>
                      <a:r>
                        <a:rPr lang="en-US" sz="3600" b="1" dirty="0" smtClean="0">
                          <a:solidFill>
                            <a:srgbClr val="00B050"/>
                          </a:solidFill>
                        </a:rPr>
                        <a:t>4</a:t>
                      </a:r>
                      <a:r>
                        <a:rPr lang="ru-RU" sz="3600" b="1" dirty="0" smtClean="0">
                          <a:solidFill>
                            <a:srgbClr val="00B050"/>
                          </a:solidFill>
                        </a:rPr>
                        <a:t>%</a:t>
                      </a:r>
                      <a:endParaRPr lang="ru-RU" sz="3600" b="1" dirty="0">
                        <a:solidFill>
                          <a:srgbClr val="00B050"/>
                        </a:solidFill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088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ПЛАН</a:t>
                      </a: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smtClean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на конец</a:t>
                      </a:r>
                      <a:endParaRPr lang="ru-RU" sz="28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2019 года с учетом среднего темпа</a:t>
                      </a:r>
                      <a:r>
                        <a:rPr lang="ru-RU" sz="2800" b="1" baseline="0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роста</a:t>
                      </a:r>
                      <a:endParaRPr lang="ru-RU" sz="28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3600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3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3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3600" b="1" dirty="0" smtClean="0">
                          <a:solidFill>
                            <a:srgbClr val="0070C0"/>
                          </a:solidFill>
                        </a:rPr>
                        <a:t>2 </a:t>
                      </a:r>
                      <a:r>
                        <a:rPr lang="ru-RU" sz="3600" b="1" dirty="0" smtClean="0">
                          <a:solidFill>
                            <a:srgbClr val="0070C0"/>
                          </a:solidFill>
                        </a:rPr>
                        <a:t>808</a:t>
                      </a:r>
                      <a:endParaRPr lang="ru-RU" sz="3600" b="1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pic>
        <p:nvPicPr>
          <p:cNvPr id="9" name="Picture 5" descr="https://tamtam-download.ru/wp-content/uploads/2017/08/tamtam-registraciy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8968" y="4572942"/>
            <a:ext cx="20821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вправо 1"/>
          <p:cNvSpPr/>
          <p:nvPr/>
        </p:nvSpPr>
        <p:spPr>
          <a:xfrm>
            <a:off x="4392265" y="4500934"/>
            <a:ext cx="5616624" cy="108012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6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19090" y="252461"/>
            <a:ext cx="13033376" cy="744492"/>
          </a:xfrm>
          <a:prstGeom prst="rect">
            <a:avLst/>
          </a:prstGeom>
          <a:solidFill>
            <a:srgbClr val="F5F1EA"/>
          </a:solidFill>
        </p:spPr>
        <p:txBody>
          <a:bodyPr lIns="0" tIns="0" rIns="0" bIns="0" anchor="ctr" anchorCtr="0"/>
          <a:lstStyle/>
          <a:p>
            <a:pPr>
              <a:spcBef>
                <a:spcPts val="5250"/>
              </a:spcBef>
              <a:spcAft>
                <a:spcPts val="838"/>
              </a:spcAft>
              <a:defRPr/>
            </a:pPr>
            <a:endParaRPr lang="ru-RU" sz="4000" b="1" spc="-50" dirty="0">
              <a:solidFill>
                <a:srgbClr val="FF0000"/>
              </a:solidFill>
              <a:latin typeface="Calibri"/>
              <a:cs typeface="+mn-cs"/>
            </a:endParaRPr>
          </a:p>
          <a:p>
            <a:r>
              <a:rPr lang="ru-RU" sz="3600" b="1" spc="-50" dirty="0">
                <a:solidFill>
                  <a:srgbClr val="FF0000"/>
                </a:solidFill>
                <a:latin typeface="Calibri"/>
              </a:rPr>
              <a:t>ПРОЕКТ «УЛУЧШЕНИЕ УСЛОВИЙ»</a:t>
            </a:r>
          </a:p>
          <a:p>
            <a:pPr lvl="0">
              <a:defRPr/>
            </a:pPr>
            <a:endParaRPr lang="ru-RU" sz="4000" b="1" spc="-50" dirty="0">
              <a:solidFill>
                <a:srgbClr val="FF0000"/>
              </a:solidFill>
              <a:latin typeface="Calibri"/>
              <a:cs typeface="+mn-cs"/>
            </a:endParaRPr>
          </a:p>
        </p:txBody>
      </p:sp>
      <p:pic>
        <p:nvPicPr>
          <p:cNvPr id="7" name="Рисунок 12"/>
          <p:cNvPicPr>
            <a:picLocks noChangeAspect="1"/>
          </p:cNvPicPr>
          <p:nvPr/>
        </p:nvPicPr>
        <p:blipFill rotWithShape="1">
          <a:blip r:embed="rId3"/>
          <a:srcRect l="30918"/>
          <a:stretch/>
        </p:blipFill>
        <p:spPr bwMode="auto">
          <a:xfrm>
            <a:off x="11388436" y="252461"/>
            <a:ext cx="1794166" cy="744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22" y="1079488"/>
            <a:ext cx="7205138" cy="604250"/>
          </a:xfrm>
          <a:prstGeom prst="rect">
            <a:avLst/>
          </a:prstGeom>
          <a:noFill/>
        </p:spPr>
        <p:txBody>
          <a:bodyPr wrap="square" lIns="110725" tIns="55363" rIns="110725" bIns="55363" rtlCol="0">
            <a:spAutoFit/>
          </a:bodyPr>
          <a:lstStyle/>
          <a:p>
            <a:pPr algn="ctr"/>
            <a:r>
              <a:rPr lang="ru-RU" sz="3200" b="1" spc="-50" dirty="0">
                <a:solidFill>
                  <a:srgbClr val="00B050"/>
                </a:solidFill>
                <a:latin typeface="Calibri"/>
              </a:rPr>
              <a:t>МЕРОПРИЯТИЯ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7509636" y="1321538"/>
            <a:ext cx="123878" cy="6229151"/>
            <a:chOff x="3952706" y="694664"/>
            <a:chExt cx="73352" cy="3785392"/>
          </a:xfrm>
        </p:grpSpPr>
        <p:grpSp>
          <p:nvGrpSpPr>
            <p:cNvPr id="10" name="Группа 9"/>
            <p:cNvGrpSpPr/>
            <p:nvPr/>
          </p:nvGrpSpPr>
          <p:grpSpPr>
            <a:xfrm>
              <a:off x="3952706" y="694664"/>
              <a:ext cx="73352" cy="1961399"/>
              <a:chOff x="5270275" y="217864"/>
              <a:chExt cx="97802" cy="2615198"/>
            </a:xfrm>
          </p:grpSpPr>
          <p:cxnSp>
            <p:nvCxnSpPr>
              <p:cNvPr id="12" name="Прямая соединительная линия 11"/>
              <p:cNvCxnSpPr/>
              <p:nvPr/>
            </p:nvCxnSpPr>
            <p:spPr>
              <a:xfrm>
                <a:off x="5270275" y="217864"/>
                <a:ext cx="0" cy="2435502"/>
              </a:xfrm>
              <a:prstGeom prst="line">
                <a:avLst/>
              </a:prstGeom>
              <a:ln w="57150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Прямая соединительная линия 12"/>
              <p:cNvCxnSpPr/>
              <p:nvPr/>
            </p:nvCxnSpPr>
            <p:spPr>
              <a:xfrm>
                <a:off x="5270275" y="2648064"/>
                <a:ext cx="97801" cy="97801"/>
              </a:xfrm>
              <a:prstGeom prst="line">
                <a:avLst/>
              </a:prstGeom>
              <a:ln w="57150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Прямая соединительная линия 13"/>
              <p:cNvCxnSpPr/>
              <p:nvPr/>
            </p:nvCxnSpPr>
            <p:spPr>
              <a:xfrm flipH="1">
                <a:off x="5270275" y="2735261"/>
                <a:ext cx="97802" cy="97801"/>
              </a:xfrm>
              <a:prstGeom prst="line">
                <a:avLst/>
              </a:prstGeom>
              <a:ln w="57150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1" name="Прямая соединительная линия 10"/>
            <p:cNvCxnSpPr/>
            <p:nvPr/>
          </p:nvCxnSpPr>
          <p:spPr>
            <a:xfrm>
              <a:off x="3953528" y="2653430"/>
              <a:ext cx="0" cy="1826626"/>
            </a:xfrm>
            <a:prstGeom prst="line">
              <a:avLst/>
            </a:prstGeom>
            <a:ln w="571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8026213" y="1079487"/>
            <a:ext cx="5563560" cy="604250"/>
          </a:xfrm>
          <a:prstGeom prst="rect">
            <a:avLst/>
          </a:prstGeom>
          <a:noFill/>
        </p:spPr>
        <p:txBody>
          <a:bodyPr wrap="square" lIns="110725" tIns="55363" rIns="110725" bIns="55363" rtlCol="0">
            <a:spAutoFit/>
          </a:bodyPr>
          <a:lstStyle/>
          <a:p>
            <a:pPr algn="ctr"/>
            <a:r>
              <a:rPr lang="ru-RU" sz="3200" b="1" spc="-50" dirty="0">
                <a:solidFill>
                  <a:srgbClr val="00B050"/>
                </a:solidFill>
                <a:latin typeface="Calibri"/>
              </a:rPr>
              <a:t>РЕЗУЛЬТАТЫ к 2024 г.</a:t>
            </a:r>
          </a:p>
        </p:txBody>
      </p:sp>
      <p:sp>
        <p:nvSpPr>
          <p:cNvPr id="16" name="Пятиугольник 15"/>
          <p:cNvSpPr/>
          <p:nvPr/>
        </p:nvSpPr>
        <p:spPr>
          <a:xfrm>
            <a:off x="-223" y="1764630"/>
            <a:ext cx="7205362" cy="1484551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17" tIns="55358" rIns="110717" bIns="55358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Расширение доступа субъектов МСП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к предоставляемому на льготных условиях имуществу</a:t>
            </a:r>
          </a:p>
        </p:txBody>
      </p:sp>
      <p:sp>
        <p:nvSpPr>
          <p:cNvPr id="17" name="Пятиугольник 16"/>
          <p:cNvSpPr/>
          <p:nvPr/>
        </p:nvSpPr>
        <p:spPr>
          <a:xfrm>
            <a:off x="-223" y="3420814"/>
            <a:ext cx="7205362" cy="1545573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17" tIns="55358" rIns="110717" bIns="55358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Обеспечение соответствия организации нестационарной и мобильной торговли установленным правилам и общим принципам </a:t>
            </a:r>
          </a:p>
        </p:txBody>
      </p:sp>
      <p:sp>
        <p:nvSpPr>
          <p:cNvPr id="18" name="Пятиугольник 17"/>
          <p:cNvSpPr/>
          <p:nvPr/>
        </p:nvSpPr>
        <p:spPr>
          <a:xfrm>
            <a:off x="-223" y="5123587"/>
            <a:ext cx="7205362" cy="2185659"/>
          </a:xfrm>
          <a:prstGeom prst="homePlate">
            <a:avLst>
              <a:gd name="adj" fmla="val 35330"/>
            </a:avLst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17" tIns="55358" rIns="110717" bIns="55358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Информирование субъектов МСП / граждан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об изменениях налогового законодательства,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в том числе о специальном налоговом режиме для </a:t>
            </a:r>
            <a:r>
              <a:rPr lang="ru-RU" sz="2400" dirty="0" err="1">
                <a:solidFill>
                  <a:prstClr val="black"/>
                </a:solidFill>
              </a:rPr>
              <a:t>самозанятых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8003912" y="1764630"/>
            <a:ext cx="5563560" cy="1452405"/>
          </a:xfrm>
          <a:prstGeom prst="rect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17" tIns="55358" rIns="110717" bIns="55358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1 610 объектов включено в реестры государственного и муниципального имущества 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8002437" y="3420814"/>
            <a:ext cx="5563560" cy="1491000"/>
          </a:xfrm>
          <a:prstGeom prst="rect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17" tIns="55358" rIns="110717" bIns="55358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в 100% муниципальных районах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и городском округе обеспечено соответствие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992665" y="5123586"/>
            <a:ext cx="5563560" cy="2185659"/>
          </a:xfrm>
          <a:prstGeom prst="rect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17" tIns="55358" rIns="110717" bIns="55358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5% от общего количества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субъектов МСП / </a:t>
            </a:r>
          </a:p>
          <a:p>
            <a:pPr algn="ctr"/>
            <a:r>
              <a:rPr lang="ru-RU" sz="2400" dirty="0" err="1">
                <a:solidFill>
                  <a:prstClr val="black"/>
                </a:solidFill>
              </a:rPr>
              <a:t>самозанятых</a:t>
            </a:r>
            <a:r>
              <a:rPr lang="ru-RU" sz="2400" dirty="0">
                <a:solidFill>
                  <a:prstClr val="black"/>
                </a:solidFill>
              </a:rPr>
              <a:t> граждан (с 2020 г.) проинформировано ежегодно</a:t>
            </a:r>
          </a:p>
        </p:txBody>
      </p:sp>
    </p:spTree>
    <p:extLst>
      <p:ext uri="{BB962C8B-B14F-4D97-AF65-F5344CB8AC3E}">
        <p14:creationId xmlns:p14="http://schemas.microsoft.com/office/powerpoint/2010/main" val="121374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305" y="396478"/>
            <a:ext cx="13537504" cy="643803"/>
          </a:xfrm>
          <a:solidFill>
            <a:srgbClr val="F5F1EA"/>
          </a:solidFill>
        </p:spPr>
        <p:txBody>
          <a:bodyPr>
            <a:noAutofit/>
          </a:bodyPr>
          <a:lstStyle/>
          <a:p>
            <a:pPr algn="l"/>
            <a:r>
              <a:rPr lang="ru-RU" sz="3600" b="1" kern="1200" spc="-50" dirty="0">
                <a:solidFill>
                  <a:srgbClr val="FF0000"/>
                </a:solidFill>
                <a:latin typeface="Calibri"/>
                <a:ea typeface="+mn-ea"/>
                <a:cs typeface="+mn-cs"/>
              </a:rPr>
              <a:t>РАЗМЕСТИЛ РЕЕСТРЫ МУНИЦИПАЛЬНОГО ИМУЩЕСТВА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085533" y="1482705"/>
            <a:ext cx="8280920" cy="52735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4800" b="1" dirty="0" err="1" smtClean="0">
                <a:solidFill>
                  <a:schemeClr val="bg1"/>
                </a:solidFill>
                <a:latin typeface="Arial" charset="0"/>
                <a:cs typeface="Arial" charset="0"/>
              </a:rPr>
              <a:t>Кингисеппский</a:t>
            </a:r>
            <a:r>
              <a:rPr lang="ru-RU" sz="48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  </a:t>
            </a:r>
            <a:r>
              <a:rPr lang="ru-RU" sz="4800" b="1" dirty="0">
                <a:solidFill>
                  <a:schemeClr val="bg1"/>
                </a:solidFill>
                <a:latin typeface="Arial" charset="0"/>
                <a:cs typeface="Arial" charset="0"/>
              </a:rPr>
              <a:t>район</a:t>
            </a:r>
          </a:p>
          <a:p>
            <a:pPr lvl="0" algn="ctr"/>
            <a:r>
              <a:rPr lang="ru-RU" sz="4800" b="1" dirty="0">
                <a:solidFill>
                  <a:schemeClr val="bg1"/>
                </a:solidFill>
                <a:latin typeface="Arial" charset="0"/>
                <a:cs typeface="Arial" charset="0"/>
              </a:rPr>
              <a:t>Ленинградской области</a:t>
            </a:r>
          </a:p>
          <a:p>
            <a:pPr lvl="0" algn="ctr"/>
            <a:endParaRPr lang="ru-RU" sz="4800" b="1" dirty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lvl="0" algn="ctr"/>
            <a:endParaRPr lang="ru-RU" sz="4800" b="1" dirty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lvl="0" algn="ctr"/>
            <a:endParaRPr lang="ru-RU" sz="4800" b="1" dirty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lvl="0" algn="ctr"/>
            <a:r>
              <a:rPr lang="ru-RU" sz="4800" b="1" dirty="0">
                <a:solidFill>
                  <a:schemeClr val="bg1"/>
                </a:solidFill>
                <a:latin typeface="Arial" charset="0"/>
                <a:cs typeface="Arial" charset="0"/>
              </a:rPr>
              <a:t> </a:t>
            </a:r>
          </a:p>
        </p:txBody>
      </p:sp>
      <p:pic>
        <p:nvPicPr>
          <p:cNvPr id="1029" name="Picture 5" descr="https://tamtam-download.ru/wp-content/uploads/2017/08/tamtam-registraciy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93" y="1482705"/>
            <a:ext cx="4918174" cy="491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186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e_tolmacheva\AppData\Local\Microsoft\Windows\INetCache\Content.Outlook\IPG19Y2W\ракета.png"/>
          <p:cNvPicPr>
            <a:picLocks noChangeAspect="1" noChangeArrowheads="1"/>
          </p:cNvPicPr>
          <p:nvPr/>
        </p:nvPicPr>
        <p:blipFill>
          <a:blip r:embed="rId2"/>
          <a:srcRect r="9087"/>
          <a:stretch>
            <a:fillRect/>
          </a:stretch>
        </p:blipFill>
        <p:spPr bwMode="auto">
          <a:xfrm>
            <a:off x="10522673" y="-171741"/>
            <a:ext cx="3125746" cy="1731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Прямая соединительная линия 3">
            <a:extLst/>
          </p:cNvPr>
          <p:cNvCxnSpPr/>
          <p:nvPr/>
        </p:nvCxnSpPr>
        <p:spPr>
          <a:xfrm>
            <a:off x="696594" y="1620614"/>
            <a:ext cx="12388973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851291"/>
              </p:ext>
            </p:extLst>
          </p:nvPr>
        </p:nvGraphicFramePr>
        <p:xfrm>
          <a:off x="619925" y="1836638"/>
          <a:ext cx="12376937" cy="52752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443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33179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574321">
                <a:tc rowSpan="2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500" dirty="0">
                        <a:effectLst/>
                      </a:endParaRP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</a:endParaRP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МО</a:t>
                      </a:r>
                      <a:endParaRPr lang="ru-RU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kumimoji="0" lang="ru-RU" sz="3200" b="1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Кингисеппский</a:t>
                      </a:r>
                      <a:r>
                        <a:rPr kumimoji="0" lang="ru-RU" sz="32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kumimoji="0" lang="ru-RU" sz="32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район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4321">
                <a:tc vMerge="1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НОРМАТИВ</a:t>
                      </a: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ФАКТ </a:t>
                      </a: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НОРМАТИВ</a:t>
                      </a: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ФАКТ </a:t>
                      </a: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НОРМАТИВ</a:t>
                      </a: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ФАКТ</a:t>
                      </a: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451849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70C0"/>
                          </a:solidFill>
                          <a:effectLst/>
                        </a:rPr>
                        <a:t> 1. НТО по продаже продовольственных товаров</a:t>
                      </a:r>
                      <a:r>
                        <a:rPr lang="ru-RU" sz="2400" b="1" baseline="0" dirty="0">
                          <a:solidFill>
                            <a:srgbClr val="0070C0"/>
                          </a:solidFill>
                          <a:effectLst/>
                        </a:rPr>
                        <a:t> </a:t>
                      </a:r>
                      <a:r>
                        <a:rPr lang="ru-RU" sz="2400" b="1" dirty="0">
                          <a:solidFill>
                            <a:srgbClr val="0070C0"/>
                          </a:solidFill>
                          <a:effectLst/>
                        </a:rPr>
                        <a:t>и с/х продукции</a:t>
                      </a:r>
                      <a:endParaRPr lang="ru-RU" sz="24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r>
                        <a:rPr lang="ru-RU" sz="2800" b="1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en-US" sz="2800" b="1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! </a:t>
                      </a:r>
                      <a:r>
                        <a:rPr lang="en-US" sz="2800" b="1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en-US" sz="2800" b="1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1811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2. НТО по продаже продукции общественного питания </a:t>
                      </a:r>
                      <a:endParaRPr lang="ru-RU" sz="24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0,8</a:t>
                      </a: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1,2</a:t>
                      </a: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156673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3. НТО по реализации печатной продукции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1,3</a:t>
                      </a:r>
                      <a:endParaRPr lang="ru-RU" sz="2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800" b="1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baseline="0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1,2</a:t>
                      </a:r>
                      <a:endParaRPr lang="ru-RU" sz="2800" b="1" baseline="0" dirty="0" smtClean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89870" y="211409"/>
            <a:ext cx="10887171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600" b="1" dirty="0">
                <a:solidFill>
                  <a:srgbClr val="FF0000"/>
                </a:solidFill>
                <a:latin typeface="Calibri" pitchFamily="34" charset="0"/>
              </a:rPr>
              <a:t>ОБЕСПЕЧЕНИЕ СООТВЕТСТВИЯ ОРГАНИЗАЦИЙ НЕСТАЦИОНАРНОЙ И МОБИЛЬНОЙ ТОРГОВЛИ УСТАНОВЛЕННЫМ ПРАВИЛАМ И ОБЩИМ ПРИНЦИПАМ </a:t>
            </a:r>
            <a:r>
              <a:rPr lang="ru-RU" sz="2600" b="1" dirty="0">
                <a:solidFill>
                  <a:srgbClr val="00B050"/>
                </a:solidFill>
                <a:latin typeface="Calibri" pitchFamily="34" charset="0"/>
              </a:rPr>
              <a:t>(</a:t>
            </a:r>
            <a:r>
              <a:rPr lang="ru-RU" sz="2600" b="1" dirty="0">
                <a:solidFill>
                  <a:srgbClr val="00B050"/>
                </a:solidFill>
                <a:latin typeface="Calibri"/>
                <a:ea typeface="Calibri"/>
                <a:cs typeface="Times New Roman"/>
              </a:rPr>
              <a:t>количество НТО на 10 000 человек)</a:t>
            </a:r>
            <a:endParaRPr lang="ru-RU" sz="2600" b="1" dirty="0">
              <a:solidFill>
                <a:srgbClr val="00B05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250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e_tolmacheva\AppData\Local\Microsoft\Windows\INetCache\Content.Outlook\IPG19Y2W\ракета.png"/>
          <p:cNvPicPr>
            <a:picLocks noChangeAspect="1" noChangeArrowheads="1"/>
          </p:cNvPicPr>
          <p:nvPr/>
        </p:nvPicPr>
        <p:blipFill>
          <a:blip r:embed="rId3"/>
          <a:srcRect r="9087"/>
          <a:stretch>
            <a:fillRect/>
          </a:stretch>
        </p:blipFill>
        <p:spPr bwMode="auto">
          <a:xfrm>
            <a:off x="10997156" y="-323602"/>
            <a:ext cx="3125746" cy="1731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Прямая соединительная линия 3">
            <a:extLst/>
          </p:cNvPr>
          <p:cNvCxnSpPr/>
          <p:nvPr/>
        </p:nvCxnSpPr>
        <p:spPr>
          <a:xfrm>
            <a:off x="619925" y="1187992"/>
            <a:ext cx="12388973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1330877"/>
              </p:ext>
            </p:extLst>
          </p:nvPr>
        </p:nvGraphicFramePr>
        <p:xfrm>
          <a:off x="619925" y="1228244"/>
          <a:ext cx="12479290" cy="63829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161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549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4164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4164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4164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74164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4164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75514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500" dirty="0">
                        <a:effectLst/>
                      </a:endParaRP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МО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на</a:t>
                      </a:r>
                      <a:r>
                        <a:rPr lang="ru-RU" sz="24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ru-RU" sz="2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01.07.2019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2020 год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2021 год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2022 год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2023 год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2024 год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498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err="1">
                          <a:effectLst/>
                        </a:rPr>
                        <a:t>Бокситогорский</a:t>
                      </a:r>
                      <a:r>
                        <a:rPr lang="ru-RU" sz="1500" dirty="0">
                          <a:effectLst/>
                        </a:rPr>
                        <a:t> МР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2566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err="1">
                          <a:effectLst/>
                        </a:rPr>
                        <a:t>Волосовский</a:t>
                      </a:r>
                      <a:r>
                        <a:rPr lang="ru-RU" sz="1500" dirty="0">
                          <a:effectLst/>
                        </a:rPr>
                        <a:t> МР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1216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rgbClr val="FFFFFF"/>
                          </a:solidFill>
                          <a:effectLst/>
                        </a:rPr>
                        <a:t>Волховский</a:t>
                      </a:r>
                      <a:r>
                        <a:rPr lang="ru-RU" sz="1600" b="1" dirty="0">
                          <a:solidFill>
                            <a:srgbClr val="FFFFFF"/>
                          </a:solidFill>
                          <a:effectLst/>
                        </a:rPr>
                        <a:t> МР</a:t>
                      </a:r>
                      <a:endParaRPr lang="ru-RU" sz="16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900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1000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376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FFFFFF"/>
                          </a:solidFill>
                          <a:effectLst/>
                        </a:rPr>
                        <a:t>Всеволожский МР</a:t>
                      </a:r>
                      <a:endParaRPr lang="ru-RU" sz="15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86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2900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3600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4400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5200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FFFF"/>
                          </a:solidFill>
                          <a:effectLst/>
                        </a:rPr>
                        <a:t>Выборгский МР</a:t>
                      </a:r>
                      <a:endParaRPr lang="ru-RU" sz="14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900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1800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2300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2800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3300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06869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</a:rPr>
                        <a:t>Гатчинский МР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27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2100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2700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3200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3800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78438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solidFill>
                            <a:srgbClr val="00B050"/>
                          </a:solidFill>
                          <a:effectLst/>
                        </a:rPr>
                        <a:t>Кингисеппский</a:t>
                      </a:r>
                      <a:r>
                        <a:rPr lang="ru-RU" sz="1600" dirty="0">
                          <a:solidFill>
                            <a:srgbClr val="00B050"/>
                          </a:solidFill>
                          <a:effectLst/>
                        </a:rPr>
                        <a:t> МР</a:t>
                      </a:r>
                      <a:endParaRPr lang="ru-RU" sz="1600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11</a:t>
                      </a:r>
                      <a:endParaRPr lang="ru-RU" sz="14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300</a:t>
                      </a:r>
                      <a:endParaRPr lang="ru-RU" sz="14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700</a:t>
                      </a:r>
                      <a:endParaRPr lang="ru-RU" sz="14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900</a:t>
                      </a:r>
                      <a:endParaRPr lang="ru-RU" sz="14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1100</a:t>
                      </a:r>
                      <a:endParaRPr lang="ru-RU" sz="14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1300</a:t>
                      </a:r>
                      <a:endParaRPr lang="ru-RU" sz="14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D8EF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78438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err="1">
                          <a:effectLst/>
                        </a:rPr>
                        <a:t>Киришский</a:t>
                      </a:r>
                      <a:r>
                        <a:rPr lang="ru-RU" sz="1500" dirty="0">
                          <a:effectLst/>
                        </a:rPr>
                        <a:t> МР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6276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effectLst/>
                        </a:rPr>
                        <a:t>Кировский МР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78438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</a:rPr>
                        <a:t>Лодейнопольский МР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97626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Ломоносовский МР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800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1200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1500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78438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 err="1">
                          <a:solidFill>
                            <a:srgbClr val="FFFFFF"/>
                          </a:solidFill>
                          <a:effectLst/>
                        </a:rPr>
                        <a:t>Лужский</a:t>
                      </a:r>
                      <a:r>
                        <a:rPr lang="ru-RU" sz="1500" b="1" dirty="0">
                          <a:solidFill>
                            <a:srgbClr val="FFFFFF"/>
                          </a:solidFill>
                          <a:effectLst/>
                        </a:rPr>
                        <a:t> МР</a:t>
                      </a:r>
                      <a:endParaRPr lang="ru-RU" sz="15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78438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chemeClr val="bg1"/>
                          </a:solidFill>
                          <a:effectLst/>
                        </a:rPr>
                        <a:t>Подпорожский</a:t>
                      </a: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</a:rPr>
                        <a:t> МР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2761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err="1">
                          <a:effectLst/>
                        </a:rPr>
                        <a:t>Приозерский</a:t>
                      </a:r>
                      <a:r>
                        <a:rPr lang="ru-RU" sz="1500" dirty="0">
                          <a:effectLst/>
                        </a:rPr>
                        <a:t> МР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78438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err="1">
                          <a:effectLst/>
                        </a:rPr>
                        <a:t>Сланцевский</a:t>
                      </a:r>
                      <a:r>
                        <a:rPr lang="ru-RU" sz="1500" dirty="0">
                          <a:effectLst/>
                        </a:rPr>
                        <a:t> МР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23035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FFFFFF"/>
                          </a:solidFill>
                          <a:effectLst/>
                        </a:rPr>
                        <a:t>Тихвинский МР</a:t>
                      </a:r>
                      <a:endParaRPr lang="ru-RU" sz="15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73448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err="1">
                          <a:effectLst/>
                        </a:rPr>
                        <a:t>Тосненский</a:t>
                      </a:r>
                      <a:r>
                        <a:rPr lang="ru-RU" sz="1500" dirty="0">
                          <a:effectLst/>
                        </a:rPr>
                        <a:t> МР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1800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345865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Сосновый Бор</a:t>
                      </a:r>
                      <a:endParaRPr lang="ru-RU" sz="15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200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500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700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800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900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  <a:tr h="471858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00B050"/>
                          </a:solidFill>
                          <a:effectLst/>
                        </a:rPr>
                        <a:t>Ленинградская область</a:t>
                      </a:r>
                      <a:endParaRPr lang="ru-RU" sz="17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267</a:t>
                      </a:r>
                      <a:endParaRPr lang="ru-RU" sz="17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rgbClr val="00B050"/>
                          </a:solidFill>
                          <a:effectLst/>
                        </a:rPr>
                        <a:t>7 000</a:t>
                      </a:r>
                      <a:endParaRPr lang="ru-RU" sz="17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rgbClr val="00B050"/>
                          </a:solidFill>
                          <a:effectLst/>
                        </a:rPr>
                        <a:t>15 000</a:t>
                      </a:r>
                      <a:endParaRPr lang="ru-RU" sz="17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rgbClr val="00B050"/>
                          </a:solidFill>
                          <a:effectLst/>
                        </a:rPr>
                        <a:t>19 000</a:t>
                      </a:r>
                      <a:endParaRPr lang="ru-RU" sz="17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700" b="1" dirty="0" smtClean="0">
                          <a:solidFill>
                            <a:srgbClr val="00B050"/>
                          </a:solidFill>
                          <a:effectLst/>
                        </a:rPr>
                        <a:t>23</a:t>
                      </a:r>
                      <a:r>
                        <a:rPr lang="ru-RU" sz="1700" b="1" dirty="0" smtClean="0">
                          <a:solidFill>
                            <a:srgbClr val="00B050"/>
                          </a:solidFill>
                          <a:effectLst/>
                        </a:rPr>
                        <a:t> 000</a:t>
                      </a:r>
                      <a:endParaRPr lang="ru-RU" sz="17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smtClean="0">
                          <a:solidFill>
                            <a:srgbClr val="00B050"/>
                          </a:solidFill>
                          <a:effectLst/>
                        </a:rPr>
                        <a:t>27 000</a:t>
                      </a:r>
                      <a:endParaRPr lang="ru-RU" sz="17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9"/>
                  </a:ext>
                </a:extLst>
              </a:tr>
            </a:tbl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03833" y="59098"/>
            <a:ext cx="1144927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Calibri" pitchFamily="34" charset="0"/>
              </a:rPr>
              <a:t>КОЛИЧЕСТВО САМОЗАНЯТЫХ ГРАЖДАН, ЗАФИКСИРОВАВШИХ СВОЙ СТАТУС, </a:t>
            </a:r>
          </a:p>
          <a:p>
            <a:r>
              <a:rPr lang="ru-RU" sz="2400" b="1" dirty="0">
                <a:solidFill>
                  <a:srgbClr val="FF0000"/>
                </a:solidFill>
                <a:latin typeface="Calibri" pitchFamily="34" charset="0"/>
              </a:rPr>
              <a:t>С УЧЕТОМ ВВЕДЕНИЯ НАЛОГОВОГО РЕЖИМА ДЛЯ САМОЗАНЯТЫХ, </a:t>
            </a:r>
          </a:p>
          <a:p>
            <a:r>
              <a:rPr lang="ru-RU" sz="2400" b="1" dirty="0" smtClean="0">
                <a:solidFill>
                  <a:srgbClr val="00B050"/>
                </a:solidFill>
                <a:latin typeface="Calibri" pitchFamily="34" charset="0"/>
              </a:rPr>
              <a:t> </a:t>
            </a:r>
            <a:r>
              <a:rPr lang="ru-RU" sz="2400" b="1" dirty="0">
                <a:solidFill>
                  <a:srgbClr val="00B050"/>
                </a:solidFill>
                <a:latin typeface="Calibri" pitchFamily="34" charset="0"/>
              </a:rPr>
              <a:t>ЧЕЛОВЕК НАРАСТАЮЩИМ ИТОГОМ</a:t>
            </a:r>
            <a:endParaRPr lang="ru-RU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73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93826" y="252461"/>
            <a:ext cx="13033376" cy="744492"/>
          </a:xfrm>
          <a:prstGeom prst="rect">
            <a:avLst/>
          </a:prstGeom>
          <a:solidFill>
            <a:srgbClr val="F5F1EA"/>
          </a:solidFill>
        </p:spPr>
        <p:txBody>
          <a:bodyPr lIns="0" tIns="0" rIns="0" bIns="0" anchor="ctr" anchorCtr="0"/>
          <a:lstStyle/>
          <a:p>
            <a:pPr>
              <a:spcBef>
                <a:spcPts val="5250"/>
              </a:spcBef>
              <a:spcAft>
                <a:spcPts val="838"/>
              </a:spcAft>
              <a:defRPr/>
            </a:pPr>
            <a:endParaRPr lang="ru-RU" sz="4000" b="1" spc="-50" dirty="0">
              <a:solidFill>
                <a:srgbClr val="FF0000"/>
              </a:solidFill>
              <a:latin typeface="Calibri"/>
              <a:cs typeface="+mn-cs"/>
            </a:endParaRPr>
          </a:p>
          <a:p>
            <a:r>
              <a:rPr lang="ru-RU" sz="3600" b="1" spc="-50" dirty="0">
                <a:solidFill>
                  <a:srgbClr val="FF0000"/>
                </a:solidFill>
                <a:latin typeface="Calibri"/>
              </a:rPr>
              <a:t>ПРОЕКТ «ДОСТУП К ЛЬГОТНОМУ ФИНАНСИРОВАНИЮ»</a:t>
            </a:r>
          </a:p>
          <a:p>
            <a:pPr lvl="0">
              <a:defRPr/>
            </a:pPr>
            <a:endParaRPr lang="ru-RU" sz="4000" b="1" spc="-50" dirty="0">
              <a:solidFill>
                <a:srgbClr val="FF0000"/>
              </a:solidFill>
              <a:latin typeface="Calibri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2" y="1079488"/>
            <a:ext cx="7205138" cy="604250"/>
          </a:xfrm>
          <a:prstGeom prst="rect">
            <a:avLst/>
          </a:prstGeom>
          <a:noFill/>
        </p:spPr>
        <p:txBody>
          <a:bodyPr wrap="square" lIns="110725" tIns="55363" rIns="110725" bIns="55363" rtlCol="0">
            <a:spAutoFit/>
          </a:bodyPr>
          <a:lstStyle/>
          <a:p>
            <a:pPr algn="ctr"/>
            <a:r>
              <a:rPr lang="ru-RU" sz="3200" b="1" spc="-50" dirty="0">
                <a:solidFill>
                  <a:srgbClr val="FF0000"/>
                </a:solidFill>
                <a:latin typeface="Calibri"/>
              </a:rPr>
              <a:t>МЕРОПРИЯТИЯ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7509636" y="1321538"/>
            <a:ext cx="123878" cy="6229151"/>
            <a:chOff x="3952706" y="694664"/>
            <a:chExt cx="73352" cy="3785392"/>
          </a:xfrm>
        </p:grpSpPr>
        <p:grpSp>
          <p:nvGrpSpPr>
            <p:cNvPr id="10" name="Группа 9"/>
            <p:cNvGrpSpPr/>
            <p:nvPr/>
          </p:nvGrpSpPr>
          <p:grpSpPr>
            <a:xfrm>
              <a:off x="3952706" y="694664"/>
              <a:ext cx="73352" cy="1961399"/>
              <a:chOff x="5270275" y="217864"/>
              <a:chExt cx="97802" cy="2615198"/>
            </a:xfrm>
          </p:grpSpPr>
          <p:cxnSp>
            <p:nvCxnSpPr>
              <p:cNvPr id="12" name="Прямая соединительная линия 11"/>
              <p:cNvCxnSpPr/>
              <p:nvPr/>
            </p:nvCxnSpPr>
            <p:spPr>
              <a:xfrm>
                <a:off x="5270275" y="217864"/>
                <a:ext cx="0" cy="2435502"/>
              </a:xfrm>
              <a:prstGeom prst="line">
                <a:avLst/>
              </a:prstGeom>
              <a:ln w="57150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Прямая соединительная линия 12"/>
              <p:cNvCxnSpPr/>
              <p:nvPr/>
            </p:nvCxnSpPr>
            <p:spPr>
              <a:xfrm>
                <a:off x="5270275" y="2648064"/>
                <a:ext cx="97801" cy="97801"/>
              </a:xfrm>
              <a:prstGeom prst="line">
                <a:avLst/>
              </a:prstGeom>
              <a:ln w="57150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Прямая соединительная линия 13"/>
              <p:cNvCxnSpPr/>
              <p:nvPr/>
            </p:nvCxnSpPr>
            <p:spPr>
              <a:xfrm flipH="1">
                <a:off x="5270275" y="2735261"/>
                <a:ext cx="97802" cy="97801"/>
              </a:xfrm>
              <a:prstGeom prst="line">
                <a:avLst/>
              </a:prstGeom>
              <a:ln w="57150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1" name="Прямая соединительная линия 10"/>
            <p:cNvCxnSpPr/>
            <p:nvPr/>
          </p:nvCxnSpPr>
          <p:spPr>
            <a:xfrm>
              <a:off x="3953528" y="2653430"/>
              <a:ext cx="0" cy="1826626"/>
            </a:xfrm>
            <a:prstGeom prst="line">
              <a:avLst/>
            </a:prstGeom>
            <a:ln w="571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8026213" y="1079487"/>
            <a:ext cx="5563560" cy="604250"/>
          </a:xfrm>
          <a:prstGeom prst="rect">
            <a:avLst/>
          </a:prstGeom>
          <a:noFill/>
        </p:spPr>
        <p:txBody>
          <a:bodyPr wrap="square" lIns="110725" tIns="55363" rIns="110725" bIns="55363" rtlCol="0">
            <a:spAutoFit/>
          </a:bodyPr>
          <a:lstStyle/>
          <a:p>
            <a:pPr algn="ctr"/>
            <a:r>
              <a:rPr lang="ru-RU" sz="3200" b="1" spc="-50" dirty="0">
                <a:solidFill>
                  <a:srgbClr val="FF0000"/>
                </a:solidFill>
                <a:latin typeface="Calibri"/>
              </a:rPr>
              <a:t>РЕЗУЛЬТАТЫ к 2024 г.</a:t>
            </a:r>
          </a:p>
        </p:txBody>
      </p:sp>
      <p:sp>
        <p:nvSpPr>
          <p:cNvPr id="20" name="Пятиугольник 19"/>
          <p:cNvSpPr/>
          <p:nvPr/>
        </p:nvSpPr>
        <p:spPr>
          <a:xfrm>
            <a:off x="222" y="5581054"/>
            <a:ext cx="7205362" cy="1584176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17" tIns="55358" rIns="110717" bIns="55358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Выявление субъектов МСП, заинтересованных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в привлечении заемного финансирования,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в том числе на реализацию </a:t>
            </a:r>
            <a:r>
              <a:rPr lang="ru-RU" sz="2400" dirty="0" err="1">
                <a:solidFill>
                  <a:prstClr val="black"/>
                </a:solidFill>
              </a:rPr>
              <a:t>инвестпроектов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24" name="Пятиугольник 23"/>
          <p:cNvSpPr/>
          <p:nvPr/>
        </p:nvSpPr>
        <p:spPr>
          <a:xfrm>
            <a:off x="-223" y="1836638"/>
            <a:ext cx="7205362" cy="1590417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17" tIns="55358" rIns="110717" bIns="55358" rtlCol="0" anchor="ctr"/>
          <a:lstStyle/>
          <a:p>
            <a:pPr algn="ctr">
              <a:lnSpc>
                <a:spcPct val="95000"/>
              </a:lnSpc>
            </a:pPr>
            <a:r>
              <a:rPr lang="ru-RU" sz="2400" dirty="0">
                <a:solidFill>
                  <a:prstClr val="black"/>
                </a:solidFill>
              </a:rPr>
              <a:t>Привлечение субъектов МСП</a:t>
            </a:r>
          </a:p>
          <a:p>
            <a:pPr algn="ctr">
              <a:lnSpc>
                <a:spcPct val="95000"/>
              </a:lnSpc>
            </a:pPr>
            <a:r>
              <a:rPr lang="ru-RU" sz="2400" dirty="0">
                <a:solidFill>
                  <a:prstClr val="black"/>
                </a:solidFill>
              </a:rPr>
              <a:t>(в том числе женщин и предпринимателей                          старше 45 лет, субъектов, зарегистрированных</a:t>
            </a:r>
          </a:p>
          <a:p>
            <a:pPr algn="ctr">
              <a:lnSpc>
                <a:spcPct val="95000"/>
              </a:lnSpc>
            </a:pPr>
            <a:r>
              <a:rPr lang="ru-RU" sz="2400" dirty="0">
                <a:solidFill>
                  <a:prstClr val="black"/>
                </a:solidFill>
              </a:rPr>
              <a:t>в моногородах) к получению </a:t>
            </a:r>
          </a:p>
          <a:p>
            <a:pPr algn="ctr">
              <a:lnSpc>
                <a:spcPct val="95000"/>
              </a:lnSpc>
            </a:pPr>
            <a:r>
              <a:rPr lang="ru-RU" sz="2400" dirty="0" err="1">
                <a:solidFill>
                  <a:prstClr val="black"/>
                </a:solidFill>
              </a:rPr>
              <a:t>микрофинансовой</a:t>
            </a:r>
            <a:r>
              <a:rPr lang="ru-RU" sz="2400" dirty="0">
                <a:solidFill>
                  <a:prstClr val="black"/>
                </a:solidFill>
              </a:rPr>
              <a:t> поддержки</a:t>
            </a:r>
          </a:p>
        </p:txBody>
      </p:sp>
      <p:sp>
        <p:nvSpPr>
          <p:cNvPr id="26" name="Пятиугольник 25"/>
          <p:cNvSpPr/>
          <p:nvPr/>
        </p:nvSpPr>
        <p:spPr>
          <a:xfrm>
            <a:off x="-4785" y="3791069"/>
            <a:ext cx="7205362" cy="1436124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17" tIns="55358" rIns="110717" bIns="55358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Повышение доступности </a:t>
            </a:r>
            <a:r>
              <a:rPr lang="ru-RU" sz="2400" dirty="0" err="1">
                <a:solidFill>
                  <a:prstClr val="black"/>
                </a:solidFill>
              </a:rPr>
              <a:t>микрозаймов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в муниципальных </a:t>
            </a:r>
            <a:r>
              <a:rPr lang="ru-RU" sz="2400" dirty="0" err="1">
                <a:solidFill>
                  <a:prstClr val="black"/>
                </a:solidFill>
              </a:rPr>
              <a:t>микрокредитных</a:t>
            </a:r>
            <a:r>
              <a:rPr lang="ru-RU" sz="2400" dirty="0">
                <a:solidFill>
                  <a:prstClr val="black"/>
                </a:solidFill>
              </a:rPr>
              <a:t> компаниях (фондах)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8026213" y="5612401"/>
            <a:ext cx="5563560" cy="1552829"/>
          </a:xfrm>
          <a:prstGeom prst="rect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17" tIns="55358" rIns="110717" bIns="55358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информация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для оказания поддержки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передана в Центр «Мой бизнес»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8026213" y="1836639"/>
            <a:ext cx="5563560" cy="1511510"/>
          </a:xfrm>
          <a:prstGeom prst="rect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17" tIns="55358" rIns="110717" bIns="55358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не менее 622 субъектам МСП предоставлены </a:t>
            </a:r>
            <a:r>
              <a:rPr lang="ru-RU" sz="2400" dirty="0" err="1">
                <a:solidFill>
                  <a:prstClr val="black"/>
                </a:solidFill>
              </a:rPr>
              <a:t>микрозаймы</a:t>
            </a:r>
            <a:r>
              <a:rPr lang="ru-RU" sz="2400" dirty="0">
                <a:solidFill>
                  <a:prstClr val="black"/>
                </a:solidFill>
              </a:rPr>
              <a:t> региональной или                     муниципальными МФО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8026213" y="3791070"/>
            <a:ext cx="5563560" cy="1501952"/>
          </a:xfrm>
          <a:prstGeom prst="rect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17" tIns="55358" rIns="110717" bIns="55358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обеспечена </a:t>
            </a:r>
            <a:r>
              <a:rPr lang="ru-RU" sz="2400" dirty="0" err="1">
                <a:solidFill>
                  <a:prstClr val="black"/>
                </a:solidFill>
              </a:rPr>
              <a:t>докапитализация</a:t>
            </a:r>
            <a:r>
              <a:rPr lang="ru-RU" sz="2400" dirty="0">
                <a:solidFill>
                  <a:prstClr val="black"/>
                </a:solidFill>
              </a:rPr>
              <a:t> муниципальных </a:t>
            </a:r>
            <a:r>
              <a:rPr lang="ru-RU" sz="2400" dirty="0" err="1">
                <a:solidFill>
                  <a:prstClr val="black"/>
                </a:solidFill>
              </a:rPr>
              <a:t>микрокредитных</a:t>
            </a:r>
            <a:r>
              <a:rPr lang="ru-RU" sz="2400" dirty="0">
                <a:solidFill>
                  <a:prstClr val="black"/>
                </a:solidFill>
              </a:rPr>
              <a:t> компаний</a:t>
            </a:r>
          </a:p>
        </p:txBody>
      </p:sp>
      <p:pic>
        <p:nvPicPr>
          <p:cNvPr id="30" name="Рисунок 3"/>
          <p:cNvPicPr>
            <a:picLocks noChangeAspect="1"/>
          </p:cNvPicPr>
          <p:nvPr/>
        </p:nvPicPr>
        <p:blipFill rotWithShape="1">
          <a:blip r:embed="rId3"/>
          <a:srcRect t="45996" r="54305"/>
          <a:stretch/>
        </p:blipFill>
        <p:spPr bwMode="auto">
          <a:xfrm>
            <a:off x="12753756" y="-72124"/>
            <a:ext cx="927541" cy="1069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0093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19090" y="252461"/>
            <a:ext cx="13033376" cy="744492"/>
          </a:xfrm>
          <a:prstGeom prst="rect">
            <a:avLst/>
          </a:prstGeom>
          <a:solidFill>
            <a:srgbClr val="F5F1EA"/>
          </a:solidFill>
        </p:spPr>
        <p:txBody>
          <a:bodyPr lIns="0" tIns="0" rIns="0" bIns="0" anchor="ctr" anchorCtr="0"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3600" b="1" spc="-50" dirty="0">
                <a:solidFill>
                  <a:srgbClr val="FF0000"/>
                </a:solidFill>
                <a:latin typeface="Calibri"/>
              </a:rPr>
              <a:t>ПРОЕКТ «АКСЕЛЕРАЦИЯ СУБЪЕКТОВ МСП»</a:t>
            </a:r>
            <a:endParaRPr lang="ru-RU" sz="4000" b="1" spc="-50" dirty="0">
              <a:solidFill>
                <a:srgbClr val="FF0000"/>
              </a:solidFill>
              <a:latin typeface="Calibri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2" y="1079488"/>
            <a:ext cx="7205138" cy="604250"/>
          </a:xfrm>
          <a:prstGeom prst="rect">
            <a:avLst/>
          </a:prstGeom>
          <a:noFill/>
        </p:spPr>
        <p:txBody>
          <a:bodyPr wrap="square" lIns="110725" tIns="55363" rIns="110725" bIns="55363" rtlCol="0">
            <a:spAutoFit/>
          </a:bodyPr>
          <a:lstStyle/>
          <a:p>
            <a:pPr algn="ctr"/>
            <a:r>
              <a:rPr lang="ru-RU" sz="3200" b="1" spc="-50" dirty="0">
                <a:solidFill>
                  <a:srgbClr val="FF0000"/>
                </a:solidFill>
                <a:latin typeface="Calibri"/>
              </a:rPr>
              <a:t>МЕРОПРИЯТИЯ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7509636" y="1321538"/>
            <a:ext cx="123878" cy="6229151"/>
            <a:chOff x="3952706" y="694664"/>
            <a:chExt cx="73352" cy="3785392"/>
          </a:xfrm>
        </p:grpSpPr>
        <p:grpSp>
          <p:nvGrpSpPr>
            <p:cNvPr id="10" name="Группа 9"/>
            <p:cNvGrpSpPr/>
            <p:nvPr/>
          </p:nvGrpSpPr>
          <p:grpSpPr>
            <a:xfrm>
              <a:off x="3952706" y="694664"/>
              <a:ext cx="73352" cy="1961399"/>
              <a:chOff x="5270275" y="217864"/>
              <a:chExt cx="97802" cy="2615198"/>
            </a:xfrm>
          </p:grpSpPr>
          <p:cxnSp>
            <p:nvCxnSpPr>
              <p:cNvPr id="12" name="Прямая соединительная линия 11"/>
              <p:cNvCxnSpPr/>
              <p:nvPr/>
            </p:nvCxnSpPr>
            <p:spPr>
              <a:xfrm>
                <a:off x="5270275" y="217864"/>
                <a:ext cx="0" cy="2435502"/>
              </a:xfrm>
              <a:prstGeom prst="line">
                <a:avLst/>
              </a:prstGeom>
              <a:ln w="57150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Прямая соединительная линия 12"/>
              <p:cNvCxnSpPr/>
              <p:nvPr/>
            </p:nvCxnSpPr>
            <p:spPr>
              <a:xfrm>
                <a:off x="5270275" y="2648064"/>
                <a:ext cx="97801" cy="97801"/>
              </a:xfrm>
              <a:prstGeom prst="line">
                <a:avLst/>
              </a:prstGeom>
              <a:ln w="57150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Прямая соединительная линия 13"/>
              <p:cNvCxnSpPr/>
              <p:nvPr/>
            </p:nvCxnSpPr>
            <p:spPr>
              <a:xfrm flipH="1">
                <a:off x="5270275" y="2735261"/>
                <a:ext cx="97802" cy="97801"/>
              </a:xfrm>
              <a:prstGeom prst="line">
                <a:avLst/>
              </a:prstGeom>
              <a:ln w="57150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1" name="Прямая соединительная линия 10"/>
            <p:cNvCxnSpPr/>
            <p:nvPr/>
          </p:nvCxnSpPr>
          <p:spPr>
            <a:xfrm>
              <a:off x="3953528" y="2653430"/>
              <a:ext cx="0" cy="1826626"/>
            </a:xfrm>
            <a:prstGeom prst="line">
              <a:avLst/>
            </a:prstGeom>
            <a:ln w="571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8026213" y="1079487"/>
            <a:ext cx="5563560" cy="604250"/>
          </a:xfrm>
          <a:prstGeom prst="rect">
            <a:avLst/>
          </a:prstGeom>
          <a:noFill/>
        </p:spPr>
        <p:txBody>
          <a:bodyPr wrap="square" lIns="110725" tIns="55363" rIns="110725" bIns="55363" rtlCol="0">
            <a:spAutoFit/>
          </a:bodyPr>
          <a:lstStyle/>
          <a:p>
            <a:pPr algn="ctr"/>
            <a:r>
              <a:rPr lang="ru-RU" sz="3200" b="1" spc="-50" dirty="0">
                <a:solidFill>
                  <a:srgbClr val="FF0000"/>
                </a:solidFill>
                <a:latin typeface="Calibri"/>
              </a:rPr>
              <a:t>РЕЗУЛЬТАТЫ к 2024 г.</a:t>
            </a:r>
          </a:p>
        </p:txBody>
      </p:sp>
      <p:sp>
        <p:nvSpPr>
          <p:cNvPr id="26" name="Пятиугольник 25"/>
          <p:cNvSpPr/>
          <p:nvPr/>
        </p:nvSpPr>
        <p:spPr>
          <a:xfrm>
            <a:off x="11027" y="6514018"/>
            <a:ext cx="7205362" cy="1086820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661" tIns="55329" rIns="110661" bIns="55329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Содействие в привлечении заявок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для создания промышленных парков </a:t>
            </a:r>
          </a:p>
        </p:txBody>
      </p:sp>
      <p:sp>
        <p:nvSpPr>
          <p:cNvPr id="27" name="Пятиугольник 26"/>
          <p:cNvSpPr/>
          <p:nvPr/>
        </p:nvSpPr>
        <p:spPr>
          <a:xfrm>
            <a:off x="-223" y="1682945"/>
            <a:ext cx="7205362" cy="1086820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661" tIns="55329" rIns="110661" bIns="55329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Привлечение субъектов МСП, физических лиц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к получению услуг, мер поддержки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Центра «Мой бизнес»</a:t>
            </a:r>
          </a:p>
        </p:txBody>
      </p:sp>
      <p:sp>
        <p:nvSpPr>
          <p:cNvPr id="28" name="Пятиугольник 27"/>
          <p:cNvSpPr/>
          <p:nvPr/>
        </p:nvSpPr>
        <p:spPr>
          <a:xfrm>
            <a:off x="-223" y="5307004"/>
            <a:ext cx="7205362" cy="1086820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661" tIns="55329" rIns="110661" bIns="55329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Участие в реализации программы ускоренного развития субъектов МСП в моногородах</a:t>
            </a:r>
          </a:p>
        </p:txBody>
      </p:sp>
      <p:sp>
        <p:nvSpPr>
          <p:cNvPr id="29" name="Пятиугольник 28"/>
          <p:cNvSpPr/>
          <p:nvPr/>
        </p:nvSpPr>
        <p:spPr>
          <a:xfrm>
            <a:off x="-223" y="2888977"/>
            <a:ext cx="7205362" cy="1086820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661" tIns="55329" rIns="110661" bIns="55329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Выявление и направление предприятий МСП – потенциальных экспортеров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в Центр поддержки экспорта</a:t>
            </a:r>
          </a:p>
        </p:txBody>
      </p:sp>
      <p:sp>
        <p:nvSpPr>
          <p:cNvPr id="30" name="Пятиугольник 29"/>
          <p:cNvSpPr/>
          <p:nvPr/>
        </p:nvSpPr>
        <p:spPr>
          <a:xfrm>
            <a:off x="-223" y="4089748"/>
            <a:ext cx="7205362" cy="1086820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661" tIns="55329" rIns="110661" bIns="55329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Участие в реализации программы по расширению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использования франшиз в секторе МСП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8116613" y="6504343"/>
            <a:ext cx="5563558" cy="1096495"/>
          </a:xfrm>
          <a:prstGeom prst="rect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661" tIns="55329" rIns="110661" bIns="55329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3 промышленных парка создано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(обеспечено развитие)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8096606" y="1673270"/>
            <a:ext cx="5563558" cy="1096495"/>
          </a:xfrm>
          <a:prstGeom prst="rect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661" tIns="55329" rIns="110661" bIns="55329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10% от общего количества субъектов МСП обеспечены услугами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Центра «Мой бизнес»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8117739" y="5297329"/>
            <a:ext cx="5563558" cy="1096495"/>
          </a:xfrm>
          <a:prstGeom prst="rect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661" tIns="55329" rIns="110661" bIns="55329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15 субъектам МСП, осуществляющим деятельность в моногородах,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оказана поддержка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8117739" y="2888977"/>
            <a:ext cx="5563558" cy="1096495"/>
          </a:xfrm>
          <a:prstGeom prst="rect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661" tIns="55329" rIns="110661" bIns="55329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232 субъекта МСП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выведены на экспорт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8116613" y="4089748"/>
            <a:ext cx="5563558" cy="1096495"/>
          </a:xfrm>
          <a:prstGeom prst="rect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661" tIns="55329" rIns="110661" bIns="55329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не менее 2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региональных франшиз создано</a:t>
            </a: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" t="-17875" r="57519" b="17875"/>
          <a:stretch/>
        </p:blipFill>
        <p:spPr>
          <a:xfrm>
            <a:off x="11908685" y="-199593"/>
            <a:ext cx="1705540" cy="129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73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3826" y="252461"/>
            <a:ext cx="13033376" cy="744492"/>
          </a:xfrm>
          <a:prstGeom prst="rect">
            <a:avLst/>
          </a:prstGeom>
          <a:solidFill>
            <a:srgbClr val="F5F1EA"/>
          </a:solidFill>
        </p:spPr>
        <p:txBody>
          <a:bodyPr lIns="0" tIns="0" rIns="0" bIns="0" anchor="ctr" anchorCtr="0"/>
          <a:lstStyle/>
          <a:p>
            <a:pPr>
              <a:spcBef>
                <a:spcPts val="5250"/>
              </a:spcBef>
              <a:spcAft>
                <a:spcPts val="838"/>
              </a:spcAft>
              <a:defRPr/>
            </a:pPr>
            <a:r>
              <a:rPr lang="ru-RU" sz="4000" b="1" spc="-50" dirty="0">
                <a:solidFill>
                  <a:srgbClr val="FF0000"/>
                </a:solidFill>
                <a:latin typeface="Calibri"/>
                <a:cs typeface="+mn-cs"/>
              </a:rPr>
              <a:t>ЦЕНТР «МОЙ БИЗНЕС»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3616" y="1067631"/>
            <a:ext cx="13461662" cy="1970063"/>
          </a:xfrm>
          <a:prstGeom prst="rect">
            <a:avLst/>
          </a:prstGeom>
          <a:noFill/>
        </p:spPr>
        <p:txBody>
          <a:bodyPr wrap="square" lIns="122210" tIns="61105" rIns="122210" bIns="61105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ФОНД ПОДДЕРЖКИ ПРЕДПРИНИМАТЕЛЬСТВА                                                                                                              И ПРОМЫШЛЕННОСТИ ЛЕНИНГРАДСКОЙ ОБЛАСТИ,                                           МИКРОКРЕДИТНАЯ КОМПАНИЯ</a:t>
            </a:r>
          </a:p>
          <a:p>
            <a:pPr algn="ctr"/>
            <a:r>
              <a:rPr lang="ru-RU" sz="2400" dirty="0">
                <a:latin typeface="+mn-lt"/>
              </a:rPr>
              <a:t>(единый клиентский офис, единое «кредитное окно»)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" t="-17875" r="57519" b="17875"/>
          <a:stretch/>
        </p:blipFill>
        <p:spPr>
          <a:xfrm>
            <a:off x="11778810" y="-49874"/>
            <a:ext cx="1799074" cy="1140681"/>
          </a:xfrm>
          <a:prstGeom prst="rect">
            <a:avLst/>
          </a:prstGeom>
        </p:spPr>
      </p:pic>
      <p:sp>
        <p:nvSpPr>
          <p:cNvPr id="5" name="Двойные круглые скобки 4"/>
          <p:cNvSpPr/>
          <p:nvPr/>
        </p:nvSpPr>
        <p:spPr>
          <a:xfrm rot="5400000">
            <a:off x="5068154" y="-1710980"/>
            <a:ext cx="3600400" cy="13143909"/>
          </a:xfrm>
          <a:prstGeom prst="bracketPair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2210" tIns="61105" rIns="122210" bIns="61105"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96403" y="4214931"/>
            <a:ext cx="4309477" cy="862067"/>
          </a:xfrm>
          <a:prstGeom prst="rect">
            <a:avLst/>
          </a:prstGeom>
          <a:solidFill>
            <a:srgbClr val="D8EFF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22210" tIns="61105" rIns="122210" bIns="61105" rtlCol="0">
            <a:spAutoFit/>
          </a:bodyPr>
          <a:lstStyle/>
          <a:p>
            <a:pPr algn="ctr"/>
            <a:r>
              <a:rPr lang="ru-RU" sz="2400" dirty="0">
                <a:latin typeface="+mj-lt"/>
              </a:rPr>
              <a:t>Центр поддержки</a:t>
            </a:r>
          </a:p>
          <a:p>
            <a:pPr algn="ctr"/>
            <a:r>
              <a:rPr lang="ru-RU" sz="2400" dirty="0">
                <a:latin typeface="+mj-lt"/>
              </a:rPr>
              <a:t>предпринимательства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685799" y="4214931"/>
            <a:ext cx="4337297" cy="862067"/>
          </a:xfrm>
          <a:prstGeom prst="rect">
            <a:avLst/>
          </a:prstGeom>
          <a:solidFill>
            <a:srgbClr val="D8EFF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22210" tIns="61105" rIns="122210" bIns="61105" rtlCol="0">
            <a:spAutoFit/>
          </a:bodyPr>
          <a:lstStyle/>
          <a:p>
            <a:pPr algn="ctr"/>
            <a:r>
              <a:rPr lang="ru-RU" sz="2400" dirty="0"/>
              <a:t>Региональная </a:t>
            </a:r>
            <a:r>
              <a:rPr lang="ru-RU" sz="2400" dirty="0" err="1"/>
              <a:t>микрокредитная</a:t>
            </a:r>
            <a:r>
              <a:rPr lang="ru-RU" sz="2400" dirty="0"/>
              <a:t> компания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03015" y="4214931"/>
            <a:ext cx="4337297" cy="862067"/>
          </a:xfrm>
          <a:prstGeom prst="rect">
            <a:avLst/>
          </a:prstGeom>
          <a:solidFill>
            <a:srgbClr val="D8EFF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22210" tIns="61105" rIns="122210" bIns="61105" rtlCol="0">
            <a:spAutoFit/>
          </a:bodyPr>
          <a:lstStyle/>
          <a:p>
            <a:pPr algn="ctr"/>
            <a:r>
              <a:rPr lang="ru-RU" sz="2400" dirty="0"/>
              <a:t>Региональная гарантийная организация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85799" y="5223043"/>
            <a:ext cx="4337297" cy="862067"/>
          </a:xfrm>
          <a:prstGeom prst="rect">
            <a:avLst/>
          </a:prstGeom>
          <a:solidFill>
            <a:srgbClr val="D8EFF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22210" tIns="61105" rIns="122210" bIns="61105" rtlCol="0">
            <a:spAutoFit/>
          </a:bodyPr>
          <a:lstStyle/>
          <a:p>
            <a:pPr algn="ctr"/>
            <a:r>
              <a:rPr lang="ru-RU" sz="2400" dirty="0"/>
              <a:t>Региональный фонд развития промышленности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03015" y="5223043"/>
            <a:ext cx="4337299" cy="862067"/>
          </a:xfrm>
          <a:prstGeom prst="rect">
            <a:avLst/>
          </a:prstGeom>
          <a:solidFill>
            <a:srgbClr val="D8EFF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22210" tIns="61105" rIns="122210" bIns="61105" rtlCol="0">
            <a:spAutoFit/>
          </a:bodyPr>
          <a:lstStyle/>
          <a:p>
            <a:pPr algn="ctr"/>
            <a:r>
              <a:rPr lang="ru-RU" sz="2400" dirty="0"/>
              <a:t>Региональный центр инжиниринга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6403" y="5223043"/>
            <a:ext cx="4309477" cy="862067"/>
          </a:xfrm>
          <a:prstGeom prst="rect">
            <a:avLst/>
          </a:prstGeom>
          <a:solidFill>
            <a:srgbClr val="D8EFF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22210" tIns="61105" rIns="122210" bIns="61105" rtlCol="0">
            <a:spAutoFit/>
          </a:bodyPr>
          <a:lstStyle/>
          <a:p>
            <a:pPr algn="ctr"/>
            <a:r>
              <a:rPr lang="ru-RU" sz="2400" dirty="0"/>
              <a:t>Центр инноваций </a:t>
            </a:r>
          </a:p>
          <a:p>
            <a:pPr algn="ctr"/>
            <a:r>
              <a:rPr lang="ru-RU" sz="2400" dirty="0"/>
              <a:t>социальной сферы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6403" y="3564830"/>
            <a:ext cx="13143909" cy="492735"/>
          </a:xfrm>
          <a:prstGeom prst="rect">
            <a:avLst/>
          </a:prstGeom>
          <a:solidFill>
            <a:srgbClr val="D8EFF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22210" tIns="61105" rIns="122210" bIns="61105" rtlCol="0">
            <a:spAutoFit/>
          </a:bodyPr>
          <a:lstStyle/>
          <a:p>
            <a:pPr algn="ctr"/>
            <a:r>
              <a:rPr lang="ru-RU" sz="2400" dirty="0">
                <a:latin typeface="+mj-lt"/>
              </a:rPr>
              <a:t>Единый орган управления организациями поддержки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63873" y="6408641"/>
            <a:ext cx="1437068" cy="830997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+mj-lt"/>
              </a:rPr>
              <a:t>МФЦ для бизнеса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76041" y="6408640"/>
            <a:ext cx="3960440" cy="830997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+mj-lt"/>
              </a:rPr>
              <a:t>Уполномоченный по защите прав предпринимателей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8489" y="6408641"/>
            <a:ext cx="2592288" cy="830997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+mj-lt"/>
              </a:rPr>
              <a:t>Фонд содействия инновациям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072785" y="6408639"/>
            <a:ext cx="1974470" cy="830997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+mj-lt"/>
              </a:rPr>
              <a:t>Центр с/х компетенций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130763" y="6414838"/>
            <a:ext cx="1974470" cy="830997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ru-RU" sz="200" dirty="0">
              <a:latin typeface="+mj-lt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400" dirty="0">
                <a:latin typeface="+mj-lt"/>
              </a:rPr>
              <a:t>ЦМИТ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ru-RU" sz="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4898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e_tolmacheva\AppData\Local\Microsoft\Windows\INetCache\Content.Outlook\IPG19Y2W\ракета.png"/>
          <p:cNvPicPr>
            <a:picLocks noChangeAspect="1" noChangeArrowheads="1"/>
          </p:cNvPicPr>
          <p:nvPr/>
        </p:nvPicPr>
        <p:blipFill>
          <a:blip r:embed="rId3"/>
          <a:srcRect r="9087"/>
          <a:stretch>
            <a:fillRect/>
          </a:stretch>
        </p:blipFill>
        <p:spPr bwMode="auto">
          <a:xfrm>
            <a:off x="10503075" y="-273506"/>
            <a:ext cx="3125746" cy="1731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Прямая соединительная линия 3">
            <a:extLst/>
          </p:cNvPr>
          <p:cNvCxnSpPr/>
          <p:nvPr/>
        </p:nvCxnSpPr>
        <p:spPr>
          <a:xfrm>
            <a:off x="619925" y="1262883"/>
            <a:ext cx="12388973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8568371"/>
              </p:ext>
            </p:extLst>
          </p:nvPr>
        </p:nvGraphicFramePr>
        <p:xfrm>
          <a:off x="731892" y="1457905"/>
          <a:ext cx="12277006" cy="59020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322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869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7155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7155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7155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7155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67155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52539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500" dirty="0">
                        <a:effectLst/>
                      </a:endParaRP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МО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2019 год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2020 год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2021 год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2022 год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2023 год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2024 год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err="1">
                          <a:effectLst/>
                        </a:rPr>
                        <a:t>Бокситогорский</a:t>
                      </a:r>
                      <a:r>
                        <a:rPr lang="ru-RU" sz="1100" dirty="0">
                          <a:effectLst/>
                        </a:rPr>
                        <a:t> МР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151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217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287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328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err="1">
                          <a:effectLst/>
                        </a:rPr>
                        <a:t>Волосовский</a:t>
                      </a:r>
                      <a:r>
                        <a:rPr lang="ru-RU" sz="1100" dirty="0">
                          <a:effectLst/>
                        </a:rPr>
                        <a:t> МР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115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152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219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289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330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FFFFFF"/>
                          </a:solidFill>
                          <a:effectLst/>
                        </a:rPr>
                        <a:t>Волховский</a:t>
                      </a:r>
                      <a:r>
                        <a:rPr lang="ru-RU" sz="1400" b="1" dirty="0">
                          <a:solidFill>
                            <a:srgbClr val="FFFFFF"/>
                          </a:solidFill>
                          <a:effectLst/>
                        </a:rPr>
                        <a:t> МР</a:t>
                      </a:r>
                      <a:endParaRPr lang="ru-RU" sz="14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79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112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149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214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283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322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42708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FFFF"/>
                          </a:solidFill>
                          <a:effectLst/>
                        </a:rPr>
                        <a:t>Всеволожский МР</a:t>
                      </a:r>
                      <a:endParaRPr lang="ru-RU" sz="12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128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181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240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345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456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520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</a:rPr>
                        <a:t>Выборгский МР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 115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163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216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311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411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469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Гатчинский МР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114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161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213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307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405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462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solidFill>
                            <a:srgbClr val="00B050"/>
                          </a:solidFill>
                          <a:effectLst/>
                        </a:rPr>
                        <a:t>Кингисеппский</a:t>
                      </a:r>
                      <a:r>
                        <a:rPr lang="ru-RU" sz="1800" dirty="0">
                          <a:solidFill>
                            <a:srgbClr val="00B050"/>
                          </a:solidFill>
                          <a:effectLst/>
                        </a:rPr>
                        <a:t> МР</a:t>
                      </a:r>
                      <a:endParaRPr lang="ru-RU" sz="1800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129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182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242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348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459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D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524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D8EF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err="1">
                          <a:effectLst/>
                        </a:rPr>
                        <a:t>Киришский</a:t>
                      </a:r>
                      <a:r>
                        <a:rPr lang="ru-RU" sz="1100" dirty="0">
                          <a:effectLst/>
                        </a:rPr>
                        <a:t> МР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108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153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203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292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385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440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97375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Кировский МР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109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155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205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296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391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446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FFFFFF"/>
                          </a:solidFill>
                          <a:effectLst/>
                        </a:rPr>
                        <a:t>Лодейнопольский</a:t>
                      </a:r>
                      <a:r>
                        <a:rPr lang="ru-RU" sz="1200" b="1" dirty="0">
                          <a:solidFill>
                            <a:srgbClr val="FFFFFF"/>
                          </a:solidFill>
                          <a:effectLst/>
                        </a:rPr>
                        <a:t> МР</a:t>
                      </a:r>
                      <a:endParaRPr lang="ru-RU" sz="12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123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174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230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332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438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500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</a:rPr>
                        <a:t>Ломоносовский МР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130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185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244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352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465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530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FFFFFF"/>
                          </a:solidFill>
                          <a:effectLst/>
                        </a:rPr>
                        <a:t>Лужский</a:t>
                      </a:r>
                      <a:r>
                        <a:rPr lang="ru-RU" sz="1200" b="1" dirty="0">
                          <a:solidFill>
                            <a:srgbClr val="FFFFFF"/>
                          </a:solidFill>
                          <a:effectLst/>
                        </a:rPr>
                        <a:t> МР</a:t>
                      </a:r>
                      <a:endParaRPr lang="ru-RU" sz="12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</a:rPr>
                        <a:t>104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</a:rPr>
                        <a:t>147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</a:rPr>
                        <a:t>195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</a:rPr>
                        <a:t>280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</a:rPr>
                        <a:t>370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solidFill>
                            <a:schemeClr val="tx1"/>
                          </a:solidFill>
                          <a:effectLst/>
                        </a:rPr>
                        <a:t>423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chemeClr val="bg1"/>
                          </a:solidFill>
                          <a:effectLst/>
                        </a:rPr>
                        <a:t>Подпорожский</a:t>
                      </a: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</a:rPr>
                        <a:t> МР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99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141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187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268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355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405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317364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err="1">
                          <a:effectLst/>
                        </a:rPr>
                        <a:t>Приозерский</a:t>
                      </a:r>
                      <a:r>
                        <a:rPr lang="ru-RU" sz="1100" dirty="0">
                          <a:effectLst/>
                        </a:rPr>
                        <a:t> МР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162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214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308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407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464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err="1">
                          <a:effectLst/>
                        </a:rPr>
                        <a:t>Сланцевский</a:t>
                      </a:r>
                      <a:r>
                        <a:rPr lang="ru-RU" sz="1100" dirty="0">
                          <a:effectLst/>
                        </a:rPr>
                        <a:t> МР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97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137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182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262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347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396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FFFF"/>
                          </a:solidFill>
                          <a:effectLst/>
                        </a:rPr>
                        <a:t>Тихвинский МР</a:t>
                      </a:r>
                      <a:endParaRPr lang="ru-RU" sz="1200" b="1" dirty="0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106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150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198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285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377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430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err="1">
                          <a:effectLst/>
                        </a:rPr>
                        <a:t>Тосненский</a:t>
                      </a:r>
                      <a:r>
                        <a:rPr lang="ru-RU" sz="1100" dirty="0">
                          <a:effectLst/>
                        </a:rPr>
                        <a:t> МР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138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184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264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349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399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chemeClr val="bg1"/>
                          </a:solidFill>
                          <a:effectLst/>
                        </a:rPr>
                        <a:t>Сосновоборский</a:t>
                      </a: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</a:rPr>
                        <a:t> ГО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102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145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192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276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364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5F1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416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5F1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9"/>
                  </a:ext>
                </a:extLst>
              </a:tr>
              <a:tr h="26269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Ленинградская область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 1916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2715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3597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5176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6838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B050"/>
                          </a:solidFill>
                          <a:effectLst/>
                        </a:rPr>
                        <a:t>7804</a:t>
                      </a:r>
                      <a:endParaRPr lang="ru-RU" sz="16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20"/>
                  </a:ext>
                </a:extLst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89870" y="-27207"/>
            <a:ext cx="1052713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Calibri" pitchFamily="34" charset="0"/>
              </a:rPr>
              <a:t>КОЛИЧЕСТВО СУБЪЕКТОВ МСП И САМОЗАНЯТЫХ ГРАЖДАН, ПОЛУЧИВШИХ ПОДДЕРЖКУ В РАМКАХ РЕГИОНАЛЬНОГО ПРОЕКТА «АКСЕЛЕРАЦИЯ СУБЪЕКТОВ МСП», </a:t>
            </a:r>
            <a:r>
              <a:rPr lang="ru-RU" sz="2400" b="1" dirty="0">
                <a:solidFill>
                  <a:srgbClr val="00B050"/>
                </a:solidFill>
                <a:latin typeface="Calibri" pitchFamily="34" charset="0"/>
              </a:rPr>
              <a:t>ЕДИНИЦ НАРАСТАЮЩИМ ИТОГОМ</a:t>
            </a:r>
            <a:endParaRPr lang="ru-RU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25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19090" y="252461"/>
            <a:ext cx="13033376" cy="744492"/>
          </a:xfrm>
          <a:prstGeom prst="rect">
            <a:avLst/>
          </a:prstGeom>
          <a:solidFill>
            <a:srgbClr val="F5F1EA"/>
          </a:solidFill>
        </p:spPr>
        <p:txBody>
          <a:bodyPr lIns="0" tIns="0" rIns="0" bIns="0" anchor="ctr" anchorCtr="0"/>
          <a:lstStyle/>
          <a:p>
            <a:pPr>
              <a:spcBef>
                <a:spcPts val="5250"/>
              </a:spcBef>
              <a:spcAft>
                <a:spcPts val="838"/>
              </a:spcAft>
              <a:defRPr/>
            </a:pPr>
            <a:endParaRPr lang="ru-RU" sz="4000" b="1" spc="-50" dirty="0">
              <a:solidFill>
                <a:srgbClr val="FF0000"/>
              </a:solidFill>
              <a:latin typeface="Calibri"/>
              <a:cs typeface="+mn-cs"/>
            </a:endParaRPr>
          </a:p>
          <a:p>
            <a:r>
              <a:rPr lang="ru-RU" sz="3600" b="1" spc="-50" dirty="0">
                <a:solidFill>
                  <a:srgbClr val="FF0000"/>
                </a:solidFill>
                <a:latin typeface="Calibri"/>
              </a:rPr>
              <a:t>ПРОЕКТ «ПОПУЛЯРИЗАЦИЯ ПРЕДПРИНИМАТЕЛЬСТВА»</a:t>
            </a:r>
          </a:p>
          <a:p>
            <a:pPr lvl="0">
              <a:defRPr/>
            </a:pPr>
            <a:endParaRPr lang="ru-RU" sz="4000" b="1" spc="-50" dirty="0">
              <a:solidFill>
                <a:srgbClr val="FF0000"/>
              </a:solidFill>
              <a:latin typeface="Calibri"/>
              <a:cs typeface="+mn-cs"/>
            </a:endParaRPr>
          </a:p>
        </p:txBody>
      </p:sp>
      <p:pic>
        <p:nvPicPr>
          <p:cNvPr id="7" name="Рисунок 12"/>
          <p:cNvPicPr>
            <a:picLocks noChangeAspect="1"/>
          </p:cNvPicPr>
          <p:nvPr/>
        </p:nvPicPr>
        <p:blipFill rotWithShape="1">
          <a:blip r:embed="rId2"/>
          <a:srcRect l="30918"/>
          <a:stretch/>
        </p:blipFill>
        <p:spPr bwMode="auto">
          <a:xfrm>
            <a:off x="11388436" y="252461"/>
            <a:ext cx="1794166" cy="744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22" y="1079488"/>
            <a:ext cx="7205138" cy="604250"/>
          </a:xfrm>
          <a:prstGeom prst="rect">
            <a:avLst/>
          </a:prstGeom>
          <a:noFill/>
        </p:spPr>
        <p:txBody>
          <a:bodyPr wrap="square" lIns="110725" tIns="55363" rIns="110725" bIns="55363" rtlCol="0">
            <a:spAutoFit/>
          </a:bodyPr>
          <a:lstStyle/>
          <a:p>
            <a:pPr algn="ctr"/>
            <a:r>
              <a:rPr lang="ru-RU" sz="3200" b="1" spc="-50" dirty="0">
                <a:solidFill>
                  <a:srgbClr val="FF0000"/>
                </a:solidFill>
                <a:latin typeface="Calibri"/>
              </a:rPr>
              <a:t>МЕРОПРИЯТИЯ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7509636" y="1321538"/>
            <a:ext cx="123878" cy="6229151"/>
            <a:chOff x="3952706" y="694664"/>
            <a:chExt cx="73352" cy="3785392"/>
          </a:xfrm>
        </p:grpSpPr>
        <p:grpSp>
          <p:nvGrpSpPr>
            <p:cNvPr id="10" name="Группа 9"/>
            <p:cNvGrpSpPr/>
            <p:nvPr/>
          </p:nvGrpSpPr>
          <p:grpSpPr>
            <a:xfrm>
              <a:off x="3952706" y="694664"/>
              <a:ext cx="73352" cy="1961399"/>
              <a:chOff x="5270275" y="217864"/>
              <a:chExt cx="97802" cy="2615198"/>
            </a:xfrm>
          </p:grpSpPr>
          <p:cxnSp>
            <p:nvCxnSpPr>
              <p:cNvPr id="12" name="Прямая соединительная линия 11"/>
              <p:cNvCxnSpPr/>
              <p:nvPr/>
            </p:nvCxnSpPr>
            <p:spPr>
              <a:xfrm>
                <a:off x="5270275" y="217864"/>
                <a:ext cx="0" cy="2435502"/>
              </a:xfrm>
              <a:prstGeom prst="line">
                <a:avLst/>
              </a:prstGeom>
              <a:ln w="57150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Прямая соединительная линия 12"/>
              <p:cNvCxnSpPr/>
              <p:nvPr/>
            </p:nvCxnSpPr>
            <p:spPr>
              <a:xfrm>
                <a:off x="5270275" y="2648064"/>
                <a:ext cx="97801" cy="97801"/>
              </a:xfrm>
              <a:prstGeom prst="line">
                <a:avLst/>
              </a:prstGeom>
              <a:ln w="57150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Прямая соединительная линия 13"/>
              <p:cNvCxnSpPr/>
              <p:nvPr/>
            </p:nvCxnSpPr>
            <p:spPr>
              <a:xfrm flipH="1">
                <a:off x="5270275" y="2735261"/>
                <a:ext cx="97802" cy="97801"/>
              </a:xfrm>
              <a:prstGeom prst="line">
                <a:avLst/>
              </a:prstGeom>
              <a:ln w="57150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1" name="Прямая соединительная линия 10"/>
            <p:cNvCxnSpPr/>
            <p:nvPr/>
          </p:nvCxnSpPr>
          <p:spPr>
            <a:xfrm>
              <a:off x="3953528" y="2653430"/>
              <a:ext cx="0" cy="1826626"/>
            </a:xfrm>
            <a:prstGeom prst="line">
              <a:avLst/>
            </a:prstGeom>
            <a:ln w="571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8026213" y="1079487"/>
            <a:ext cx="5563560" cy="604250"/>
          </a:xfrm>
          <a:prstGeom prst="rect">
            <a:avLst/>
          </a:prstGeom>
          <a:noFill/>
        </p:spPr>
        <p:txBody>
          <a:bodyPr wrap="square" lIns="110725" tIns="55363" rIns="110725" bIns="55363" rtlCol="0">
            <a:spAutoFit/>
          </a:bodyPr>
          <a:lstStyle/>
          <a:p>
            <a:pPr algn="ctr"/>
            <a:r>
              <a:rPr lang="ru-RU" sz="3200" b="1" spc="-50" dirty="0">
                <a:solidFill>
                  <a:srgbClr val="FF0000"/>
                </a:solidFill>
                <a:latin typeface="Calibri"/>
              </a:rPr>
              <a:t>РЕЗУЛЬТАТЫ к 2024 г.</a:t>
            </a:r>
          </a:p>
        </p:txBody>
      </p:sp>
      <p:sp>
        <p:nvSpPr>
          <p:cNvPr id="16" name="Пятиугольник 15"/>
          <p:cNvSpPr/>
          <p:nvPr/>
        </p:nvSpPr>
        <p:spPr>
          <a:xfrm>
            <a:off x="2" y="1745292"/>
            <a:ext cx="7205362" cy="1086820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25" tIns="55363" rIns="110725" bIns="55363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Участие в реализации региональной информационной кампании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по популяризации предпринимательства</a:t>
            </a:r>
          </a:p>
        </p:txBody>
      </p:sp>
      <p:sp>
        <p:nvSpPr>
          <p:cNvPr id="17" name="Пятиугольник 16"/>
          <p:cNvSpPr/>
          <p:nvPr/>
        </p:nvSpPr>
        <p:spPr>
          <a:xfrm>
            <a:off x="-223" y="3294381"/>
            <a:ext cx="7205362" cy="1086820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25" tIns="55363" rIns="110725" bIns="55363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Участие в реализации в 2020 году 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плана мероприятий, посвященных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Году предпринимательства</a:t>
            </a:r>
          </a:p>
        </p:txBody>
      </p:sp>
      <p:sp>
        <p:nvSpPr>
          <p:cNvPr id="18" name="Пятиугольник 17"/>
          <p:cNvSpPr/>
          <p:nvPr/>
        </p:nvSpPr>
        <p:spPr>
          <a:xfrm>
            <a:off x="-2" y="4854274"/>
            <a:ext cx="7205362" cy="1086820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25" tIns="55363" rIns="110725" bIns="55363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Участие в реализации комплексной программы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по вовлечению в предпринимательскую деятельность отдельных целевых групп</a:t>
            </a:r>
          </a:p>
        </p:txBody>
      </p:sp>
      <p:sp>
        <p:nvSpPr>
          <p:cNvPr id="19" name="Пятиугольник 18"/>
          <p:cNvSpPr/>
          <p:nvPr/>
        </p:nvSpPr>
        <p:spPr>
          <a:xfrm>
            <a:off x="15250" y="6438450"/>
            <a:ext cx="7205362" cy="1086820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25" tIns="55363" rIns="110725" bIns="55363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Реализация образовательных программ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по развитию предпринимательских компетенций для каждой целевой группы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8026215" y="1745293"/>
            <a:ext cx="5563560" cy="1096495"/>
          </a:xfrm>
          <a:prstGeom prst="rect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25" tIns="55363" rIns="110725" bIns="55363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45 352 физических лиц</a:t>
            </a:r>
            <a:br>
              <a:rPr lang="ru-RU" sz="2400" dirty="0">
                <a:solidFill>
                  <a:prstClr val="black"/>
                </a:solidFill>
              </a:rPr>
            </a:br>
            <a:r>
              <a:rPr lang="ru-RU" sz="2400" dirty="0">
                <a:solidFill>
                  <a:prstClr val="black"/>
                </a:solidFill>
              </a:rPr>
              <a:t>примут участие в проекте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7992665" y="3260423"/>
            <a:ext cx="5563560" cy="1096495"/>
          </a:xfrm>
          <a:prstGeom prst="rect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25" tIns="55363" rIns="110725" bIns="55363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100% мероприятий, </a:t>
            </a: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предусмотренных планом, выполнено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8026213" y="4854274"/>
            <a:ext cx="5563560" cy="1096495"/>
          </a:xfrm>
          <a:prstGeom prst="rect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25" tIns="55363" rIns="110725" bIns="55363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954 субъекта МСП создано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8026213" y="6418087"/>
            <a:ext cx="5563560" cy="1096495"/>
          </a:xfrm>
          <a:prstGeom prst="rect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725" tIns="55363" rIns="110725" bIns="55363" rtlCol="0" anchor="ctr"/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6 967 человек из целевых групп обучено</a:t>
            </a:r>
          </a:p>
        </p:txBody>
      </p:sp>
    </p:spTree>
    <p:extLst>
      <p:ext uri="{BB962C8B-B14F-4D97-AF65-F5344CB8AC3E}">
        <p14:creationId xmlns:p14="http://schemas.microsoft.com/office/powerpoint/2010/main" val="34047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223" y="108446"/>
            <a:ext cx="13465496" cy="1815882"/>
          </a:xfrm>
          <a:prstGeom prst="rect">
            <a:avLst/>
          </a:prstGeom>
          <a:solidFill>
            <a:srgbClr val="F5F1EA"/>
          </a:solidFill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ЦЕЛЕВЫЕ ПОКАЗАТЕЛИ РЕГИОНАЛЬНОГО ПРОЕКТА</a:t>
            </a:r>
          </a:p>
          <a:p>
            <a:r>
              <a:rPr lang="ru-RU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«ПОПУЛЯРИЗАЦИЯ ПРЕДПРИНИМАТЕЛЬСТВА»</a:t>
            </a:r>
          </a:p>
          <a:p>
            <a:r>
              <a:rPr lang="ru-RU" sz="28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Кингисеппский</a:t>
            </a:r>
            <a:r>
              <a:rPr lang="ru-RU" sz="28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район Ленинградской области</a:t>
            </a:r>
          </a:p>
          <a:p>
            <a:endParaRPr lang="ru-RU" sz="28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5945016"/>
              </p:ext>
            </p:extLst>
          </p:nvPr>
        </p:nvGraphicFramePr>
        <p:xfrm>
          <a:off x="329302" y="1906277"/>
          <a:ext cx="13321476" cy="4760296"/>
        </p:xfrm>
        <a:graphic>
          <a:graphicData uri="http://schemas.openxmlformats.org/drawingml/2006/table">
            <a:tbl>
              <a:tblPr firstRow="1" firstCol="1" bandRow="1"/>
              <a:tblGrid>
                <a:gridCol w="619268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6662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3499"/>
                <a:gridCol w="100811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08011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3165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Наименование показателя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2019 г.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2020 г. 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2021 г. 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2022 г. 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2023 г. 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2024 г.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6587">
                <a:tc gridSpan="9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Проект</a:t>
                      </a:r>
                      <a:r>
                        <a:rPr lang="ru-RU" sz="1800" b="1" kern="120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«Популяризация предпринимательства»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18214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Количество физических лиц – участников федерального проекта «Популяризация», занятых в сфере МСП, по итогам участия в ФП,  человек нарастающим итогом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план</a:t>
                      </a: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факт</a:t>
                      </a: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85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156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227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298</a:t>
                      </a:r>
                      <a:endParaRPr lang="ru-RU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370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56974">
                <a:tc v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21</a:t>
                      </a:r>
                      <a:endParaRPr lang="ru-RU" sz="18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93</a:t>
                      </a:r>
                      <a:endParaRPr lang="ru-RU" sz="1800" b="1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361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Количество обученных основам ведения бизнеса, финансовой грамотности и иным навыкам предпринимательской деятельности, человек нарастающим итогом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64</a:t>
                      </a:r>
                      <a:endParaRPr lang="ru-RU" sz="18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74</a:t>
                      </a:r>
                      <a:endParaRPr lang="ru-RU" sz="1800" b="1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131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198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241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282</a:t>
                      </a:r>
                      <a:endParaRPr lang="ru-RU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319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Количество вновь созданных субъектов МСП участниками нарастающим итогом федерального проекта «Популяризация»,  единиц 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</a:t>
                      </a:r>
                      <a:endParaRPr lang="ru-RU" b="1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ru-RU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ru-RU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  <a:endParaRPr lang="ru-RU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  <a:endParaRPr lang="ru-RU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</a:t>
                      </a:r>
                      <a:endParaRPr lang="ru-RU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Количество физических лиц – участников федерального проекта «Популяризация предпринимательства»,  человек нарастающим итогом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351</a:t>
                      </a:r>
                      <a:endParaRPr lang="ru-RU" sz="18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238</a:t>
                      </a:r>
                      <a:endParaRPr lang="ru-RU" sz="1800" b="1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723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1102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1453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1790</a:t>
                      </a:r>
                      <a:endParaRPr lang="ru-RU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2072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7349" marR="47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" t="-17875" r="57519" b="17875"/>
          <a:stretch/>
        </p:blipFill>
        <p:spPr>
          <a:xfrm>
            <a:off x="11593065" y="-107578"/>
            <a:ext cx="1872208" cy="130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7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68664" y="746127"/>
            <a:ext cx="1895475" cy="250825"/>
          </a:xfrm>
          <a:prstGeom prst="rect">
            <a:avLst/>
          </a:prstGeom>
        </p:spPr>
        <p:txBody>
          <a:bodyPr lIns="0" tIns="0" rIns="0" bIns="0"/>
          <a:lstStyle/>
          <a:p>
            <a:pPr algn="just">
              <a:lnSpc>
                <a:spcPts val="948"/>
              </a:lnSpc>
              <a:defRPr/>
            </a:pPr>
            <a:endParaRPr lang="ru" sz="800" cap="small" dirty="0">
              <a:solidFill>
                <a:srgbClr val="522015"/>
              </a:solidFill>
              <a:latin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1677" y="436564"/>
            <a:ext cx="1604963" cy="781050"/>
          </a:xfrm>
          <a:prstGeom prst="rect">
            <a:avLst/>
          </a:prstGeom>
        </p:spPr>
        <p:txBody>
          <a:bodyPr lIns="0" tIns="0" rIns="0" bIns="0"/>
          <a:lstStyle/>
          <a:p>
            <a:pPr>
              <a:defRPr/>
            </a:pPr>
            <a:endParaRPr lang="ru" sz="900" b="1" dirty="0">
              <a:solidFill>
                <a:srgbClr val="522015"/>
              </a:solidFill>
              <a:latin typeface="Verdana"/>
            </a:endParaRPr>
          </a:p>
        </p:txBody>
      </p:sp>
      <p:sp>
        <p:nvSpPr>
          <p:cNvPr id="8196" name="Прямоугольник 5"/>
          <p:cNvSpPr>
            <a:spLocks noChangeArrowheads="1"/>
          </p:cNvSpPr>
          <p:nvPr/>
        </p:nvSpPr>
        <p:spPr bwMode="auto">
          <a:xfrm>
            <a:off x="8542338" y="3090863"/>
            <a:ext cx="4424362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04790">
              <a:lnSpc>
                <a:spcPts val="2038"/>
              </a:lnSpc>
              <a:spcAft>
                <a:spcPts val="10500"/>
              </a:spcAft>
            </a:pPr>
            <a:endParaRPr lang="ru-RU" sz="1700" dirty="0">
              <a:solidFill>
                <a:srgbClr val="231F20"/>
              </a:solidFill>
              <a:latin typeface="Calibri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25564" y="7011988"/>
            <a:ext cx="206376" cy="201612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defRPr/>
            </a:pPr>
            <a:endParaRPr lang="ru" sz="1200" b="1" spc="-100" dirty="0">
              <a:solidFill>
                <a:srgbClr val="EA4F3A"/>
              </a:solidFill>
              <a:latin typeface="Segoe UI"/>
            </a:endParaRPr>
          </a:p>
        </p:txBody>
      </p:sp>
      <p:sp>
        <p:nvSpPr>
          <p:cNvPr id="8198" name="Прямоугольник 7"/>
          <p:cNvSpPr>
            <a:spLocks noChangeArrowheads="1"/>
          </p:cNvSpPr>
          <p:nvPr/>
        </p:nvSpPr>
        <p:spPr bwMode="auto">
          <a:xfrm>
            <a:off x="8783638" y="6818312"/>
            <a:ext cx="3743326" cy="30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lnSpc>
                <a:spcPts val="1226"/>
              </a:lnSpc>
              <a:spcBef>
                <a:spcPts val="10500"/>
              </a:spcBef>
            </a:pPr>
            <a:endParaRPr lang="ru-RU" sz="900" dirty="0">
              <a:solidFill>
                <a:srgbClr val="CE9A6C"/>
              </a:solidFill>
              <a:latin typeface="Calibri" pitchFamily="34" charset="0"/>
            </a:endParaRPr>
          </a:p>
        </p:txBody>
      </p:sp>
      <p:sp>
        <p:nvSpPr>
          <p:cNvPr id="8202" name="Rectangle 1"/>
          <p:cNvSpPr>
            <a:spLocks noChangeArrowheads="1"/>
          </p:cNvSpPr>
          <p:nvPr/>
        </p:nvSpPr>
        <p:spPr bwMode="auto">
          <a:xfrm>
            <a:off x="3762375" y="3463410"/>
            <a:ext cx="184725" cy="369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7" tIns="45719" rIns="91437" bIns="45719" anchor="ctr">
            <a:spAutoFit/>
          </a:bodyPr>
          <a:lstStyle/>
          <a:p>
            <a:endParaRPr lang="ru-RU" altLang="ru-RU" dirty="0">
              <a:solidFill>
                <a:prstClr val="black"/>
              </a:solidFill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1475657" y="118534"/>
            <a:ext cx="7437512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7" tIns="45719" rIns="91437" bIns="45719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endParaRPr lang="ru-RU" altLang="ru-RU" sz="3600" b="1" dirty="0">
              <a:solidFill>
                <a:prstClr val="white"/>
              </a:solidFill>
              <a:latin typeface="Arial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1628056" y="270934"/>
            <a:ext cx="7437512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7" tIns="45719" rIns="91437" bIns="45719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endParaRPr lang="ru-RU" altLang="ru-RU" sz="3600" b="1" dirty="0">
              <a:solidFill>
                <a:prstClr val="white"/>
              </a:solidFill>
              <a:latin typeface="Arial" pitchFamily="34" charset="0"/>
            </a:endParaRPr>
          </a:p>
        </p:txBody>
      </p: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xmlns="" id="{ECA811EF-D7BB-4BB0-8A8E-D3C141435E40}"/>
              </a:ext>
            </a:extLst>
          </p:cNvPr>
          <p:cNvCxnSpPr/>
          <p:nvPr/>
        </p:nvCxnSpPr>
        <p:spPr>
          <a:xfrm>
            <a:off x="619925" y="1262883"/>
            <a:ext cx="12388973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xmlns="" id="{FD18978E-C3BA-4CD7-9E09-4D60D88A3007}"/>
              </a:ext>
            </a:extLst>
          </p:cNvPr>
          <p:cNvSpPr txBox="1">
            <a:spLocks/>
          </p:cNvSpPr>
          <p:nvPr/>
        </p:nvSpPr>
        <p:spPr bwMode="auto">
          <a:xfrm>
            <a:off x="359817" y="194721"/>
            <a:ext cx="11180534" cy="772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6867" tIns="68434" rIns="136867" bIns="68434" anchor="ctr"/>
          <a:lstStyle/>
          <a:p>
            <a:r>
              <a:rPr lang="ru-RU" sz="4000" b="1" dirty="0">
                <a:solidFill>
                  <a:srgbClr val="C00000"/>
                </a:solidFill>
                <a:latin typeface="Calibri" pitchFamily="34" charset="0"/>
              </a:rPr>
              <a:t>Субсидии предпринимателям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5D7630A7-8C1F-4E88-946C-1FCAE5302F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5497" y="26897"/>
            <a:ext cx="3355578" cy="1058257"/>
          </a:xfrm>
          <a:prstGeom prst="rect">
            <a:avLst/>
          </a:prstGeom>
        </p:spPr>
      </p:pic>
      <p:sp>
        <p:nvSpPr>
          <p:cNvPr id="16" name="Прямоугольник 7">
            <a:extLst>
              <a:ext uri="{FF2B5EF4-FFF2-40B4-BE49-F238E27FC236}">
                <a16:creationId xmlns:a16="http://schemas.microsoft.com/office/drawing/2014/main" xmlns="" id="{B7397419-7DFC-4FE1-8561-33BC8BB960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642" y="6973093"/>
            <a:ext cx="11113535" cy="449991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ru-RU" sz="2400" i="1" dirty="0">
                <a:solidFill>
                  <a:prstClr val="black"/>
                </a:solidFill>
                <a:latin typeface="Calibri" pitchFamily="34" charset="0"/>
              </a:rPr>
              <a:t>Подробная информация:  </a:t>
            </a:r>
            <a:r>
              <a:rPr lang="en-US" sz="2400" b="1" i="1" dirty="0">
                <a:solidFill>
                  <a:srgbClr val="FF0000"/>
                </a:solidFill>
                <a:latin typeface="Calibri" pitchFamily="34" charset="0"/>
              </a:rPr>
              <a:t>www.813.ru</a:t>
            </a:r>
            <a:r>
              <a:rPr lang="ru-RU" sz="2400" b="1" i="1" dirty="0">
                <a:solidFill>
                  <a:srgbClr val="FF0000"/>
                </a:solidFill>
                <a:latin typeface="Calibri" pitchFamily="34" charset="0"/>
              </a:rPr>
              <a:t>  </a:t>
            </a:r>
            <a:r>
              <a:rPr lang="ru-RU" sz="2400" i="1" dirty="0">
                <a:solidFill>
                  <a:prstClr val="black"/>
                </a:solidFill>
                <a:latin typeface="Calibri" pitchFamily="34" charset="0"/>
              </a:rPr>
              <a:t>Раздел  «Поддержка бизнеса </a:t>
            </a:r>
            <a:r>
              <a:rPr lang="en-US" sz="2400" i="1" dirty="0">
                <a:solidFill>
                  <a:prstClr val="black"/>
                </a:solidFill>
                <a:latin typeface="Calibri" pitchFamily="34" charset="0"/>
              </a:rPr>
              <a:t>/ </a:t>
            </a:r>
            <a:r>
              <a:rPr lang="ru-RU" sz="2400" i="1" dirty="0">
                <a:solidFill>
                  <a:prstClr val="black"/>
                </a:solidFill>
                <a:latin typeface="Calibri" pitchFamily="34" charset="0"/>
              </a:rPr>
              <a:t>Субсидии»</a:t>
            </a: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7977875"/>
              </p:ext>
            </p:extLst>
          </p:nvPr>
        </p:nvGraphicFramePr>
        <p:xfrm>
          <a:off x="647849" y="1217616"/>
          <a:ext cx="12361048" cy="556587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34493">
                  <a:extLst>
                    <a:ext uri="{9D8B030D-6E8A-4147-A177-3AD203B41FA5}">
                      <a16:colId xmlns:a16="http://schemas.microsoft.com/office/drawing/2014/main" xmlns="" val="2534358398"/>
                    </a:ext>
                  </a:extLst>
                </a:gridCol>
                <a:gridCol w="5655797">
                  <a:extLst>
                    <a:ext uri="{9D8B030D-6E8A-4147-A177-3AD203B41FA5}">
                      <a16:colId xmlns:a16="http://schemas.microsoft.com/office/drawing/2014/main" xmlns="" val="4268869657"/>
                    </a:ext>
                  </a:extLst>
                </a:gridCol>
                <a:gridCol w="2669526">
                  <a:extLst>
                    <a:ext uri="{9D8B030D-6E8A-4147-A177-3AD203B41FA5}">
                      <a16:colId xmlns:a16="http://schemas.microsoft.com/office/drawing/2014/main" xmlns="" val="1530223274"/>
                    </a:ext>
                  </a:extLst>
                </a:gridCol>
                <a:gridCol w="3501232">
                  <a:extLst>
                    <a:ext uri="{9D8B030D-6E8A-4147-A177-3AD203B41FA5}">
                      <a16:colId xmlns:a16="http://schemas.microsoft.com/office/drawing/2014/main" xmlns="" val="536234113"/>
                    </a:ext>
                  </a:extLst>
                </a:gridCol>
              </a:tblGrid>
              <a:tr h="1243132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41" marR="91441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Вид</a:t>
                      </a:r>
                      <a:r>
                        <a:rPr lang="ru-RU" sz="2000" baseline="0" dirty="0"/>
                        <a:t> субсидии</a:t>
                      </a:r>
                      <a:endParaRPr lang="ru-RU" sz="2000" dirty="0"/>
                    </a:p>
                  </a:txBody>
                  <a:tcPr marL="91441" marR="91441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Остатки</a:t>
                      </a:r>
                      <a:r>
                        <a:rPr lang="ru-RU" sz="2000" baseline="0" dirty="0"/>
                        <a:t> </a:t>
                      </a:r>
                      <a:r>
                        <a:rPr lang="ru-RU" sz="2000" dirty="0"/>
                        <a:t>средств (руб.)</a:t>
                      </a:r>
                    </a:p>
                  </a:txBody>
                  <a:tcPr marL="91441" marR="91441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Примерные сроки заседания конкурсных комиссий</a:t>
                      </a:r>
                    </a:p>
                  </a:txBody>
                  <a:tcPr marL="91441" marR="91441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53095634"/>
                  </a:ext>
                </a:extLst>
              </a:tr>
              <a:tr h="502826">
                <a:tc>
                  <a:txBody>
                    <a:bodyPr/>
                    <a:lstStyle/>
                    <a:p>
                      <a:r>
                        <a:rPr lang="ru-RU" sz="1800" dirty="0"/>
                        <a:t>1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«Экспортное</a:t>
                      </a:r>
                      <a:r>
                        <a:rPr lang="ru-RU" sz="1800" baseline="0" dirty="0"/>
                        <a:t> предпринимательство»</a:t>
                      </a:r>
                      <a:endParaRPr lang="ru-RU" sz="1800" dirty="0"/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15 000 000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2</a:t>
                      </a:r>
                      <a:r>
                        <a:rPr lang="en-US" sz="1800" dirty="0" smtClean="0"/>
                        <a:t>1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ru-RU" sz="1800" dirty="0" smtClean="0"/>
                        <a:t>ноября</a:t>
                      </a:r>
                      <a:r>
                        <a:rPr lang="ru-RU" sz="1800" baseline="0" dirty="0" smtClean="0"/>
                        <a:t> </a:t>
                      </a:r>
                      <a:r>
                        <a:rPr lang="ru-RU" sz="1800" dirty="0"/>
                        <a:t>2019 года 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xmlns="" val="1758267871"/>
                  </a:ext>
                </a:extLst>
              </a:tr>
              <a:tr h="502826">
                <a:tc>
                  <a:txBody>
                    <a:bodyPr/>
                    <a:lstStyle/>
                    <a:p>
                      <a:r>
                        <a:rPr lang="ru-RU" sz="1800" dirty="0"/>
                        <a:t>2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«Приобретение автоприцепов и автолавок»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1 500 000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22 ноября 2019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aseline="0" dirty="0">
                          <a:solidFill>
                            <a:schemeClr val="tx1"/>
                          </a:solidFill>
                        </a:rPr>
                        <a:t>года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xmlns="" val="2007881048"/>
                  </a:ext>
                </a:extLst>
              </a:tr>
              <a:tr h="599854">
                <a:tc>
                  <a:txBody>
                    <a:bodyPr/>
                    <a:lstStyle/>
                    <a:p>
                      <a:r>
                        <a:rPr lang="ru-RU" sz="1800" dirty="0"/>
                        <a:t>3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tx1"/>
                          </a:solidFill>
                        </a:rPr>
                        <a:t>«Лизинг оборудования»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i="0" dirty="0" smtClean="0">
                          <a:solidFill>
                            <a:srgbClr val="000000"/>
                          </a:solidFill>
                          <a:effectLst/>
                          <a:latin typeface="Roboto Condensed"/>
                        </a:rPr>
                        <a:t> </a:t>
                      </a:r>
                      <a:r>
                        <a:rPr lang="ru-RU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 638 321</a:t>
                      </a:r>
                      <a:endParaRPr lang="ru-RU" sz="1800" dirty="0">
                        <a:solidFill>
                          <a:srgbClr val="00B050"/>
                        </a:solidFill>
                        <a:latin typeface="+mn-lt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r>
                        <a:rPr lang="ru-RU" sz="1800" b="0" i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</a:t>
                      </a:r>
                      <a:r>
                        <a:rPr lang="ru-RU" sz="1800" b="0" i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октября </a:t>
                      </a:r>
                      <a:r>
                        <a:rPr lang="ru-RU" sz="18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 года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xmlns="" val="4247226885"/>
                  </a:ext>
                </a:extLst>
              </a:tr>
              <a:tr h="492748">
                <a:tc>
                  <a:txBody>
                    <a:bodyPr/>
                    <a:lstStyle/>
                    <a:p>
                      <a:r>
                        <a:rPr lang="ru-RU" sz="1800" dirty="0"/>
                        <a:t>4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«Уплата % по кредитным договорам»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i="0" dirty="0" smtClean="0">
                          <a:solidFill>
                            <a:srgbClr val="000000"/>
                          </a:solidFill>
                          <a:effectLst/>
                          <a:latin typeface="Roboto Condensed"/>
                        </a:rPr>
                        <a:t> </a:t>
                      </a:r>
                      <a:r>
                        <a:rPr lang="ru-RU" b="0" i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5 629 281</a:t>
                      </a:r>
                      <a:endParaRPr lang="ru-RU" sz="1800" dirty="0">
                        <a:solidFill>
                          <a:srgbClr val="00B050"/>
                        </a:solidFill>
                        <a:latin typeface="+mj-lt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r>
                        <a:rPr lang="ru-RU" sz="1800" b="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</a:t>
                      </a:r>
                      <a:r>
                        <a:rPr lang="ru-RU" sz="1800" b="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октября  </a:t>
                      </a:r>
                      <a:r>
                        <a:rPr lang="ru-RU" sz="1800" b="0" i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 года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xmlns="" val="2853411634"/>
                  </a:ext>
                </a:extLst>
              </a:tr>
              <a:tr h="558692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5</a:t>
                      </a:r>
                      <a:endParaRPr lang="ru-RU" sz="1800" dirty="0"/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«Развитие НХП»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1 240 007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 ноября </a:t>
                      </a:r>
                      <a:r>
                        <a:rPr lang="ru-RU" sz="1800" b="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 года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51392">
                <a:tc>
                  <a:txBody>
                    <a:bodyPr/>
                    <a:lstStyle/>
                    <a:p>
                      <a:r>
                        <a:rPr lang="ru-RU" sz="1800" dirty="0"/>
                        <a:t>6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«Создание средств размещения, в том числе гостевых комнат, предназначенных для проживания туристов»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2 201 013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22 ноября 2019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</a:rPr>
                        <a:t>года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xmlns="" val="2586816192"/>
                  </a:ext>
                </a:extLst>
              </a:tr>
              <a:tr h="570500">
                <a:tc>
                  <a:txBody>
                    <a:bodyPr/>
                    <a:lstStyle/>
                    <a:p>
                      <a:r>
                        <a:rPr lang="ru-RU" sz="1800" dirty="0"/>
                        <a:t>7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  <a:cs typeface="Arial" panose="020B0604020202020204" pitchFamily="34" charset="0"/>
                        </a:rPr>
                        <a:t>«Субсидии частным детским садам» </a:t>
                      </a:r>
                    </a:p>
                    <a:p>
                      <a:r>
                        <a:rPr lang="ru-RU" sz="1800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(заявку</a:t>
                      </a:r>
                      <a:r>
                        <a:rPr lang="ru-RU" sz="1800" baseline="0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 на планирование финансирования необходимо направлять в комитет заблаговременно)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39 580 000</a:t>
                      </a:r>
                      <a:endParaRPr lang="ru-RU" sz="1800" dirty="0"/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r>
                        <a:rPr lang="en-US" sz="1800" b="0" i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IV </a:t>
                      </a:r>
                      <a:r>
                        <a:rPr lang="ru-RU" sz="1800" b="0" i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квартал</a:t>
                      </a:r>
                      <a:r>
                        <a:rPr lang="ru-RU" sz="1800" b="0" i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2019 года</a:t>
                      </a:r>
                      <a:endParaRPr lang="ru-RU" sz="1800" dirty="0"/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807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Прямоугольник 7"/>
          <p:cNvSpPr>
            <a:spLocks noChangeArrowheads="1"/>
          </p:cNvSpPr>
          <p:nvPr/>
        </p:nvSpPr>
        <p:spPr bwMode="auto">
          <a:xfrm>
            <a:off x="287338" y="1548607"/>
            <a:ext cx="13033376" cy="2232248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800" dirty="0">
              <a:latin typeface="Calibri" pitchFamily="34" charset="0"/>
            </a:endParaRPr>
          </a:p>
          <a:p>
            <a:pPr algn="ctr"/>
            <a:endParaRPr lang="ru-RU" sz="2800" dirty="0">
              <a:latin typeface="Calibri" pitchFamily="34" charset="0"/>
            </a:endParaRPr>
          </a:p>
          <a:p>
            <a:pPr algn="ctr"/>
            <a:r>
              <a:rPr lang="ru-RU" sz="4400" dirty="0">
                <a:latin typeface="Calibri" pitchFamily="34" charset="0"/>
              </a:rPr>
              <a:t>Портал поддержки МСП в Ленинградской области</a:t>
            </a:r>
          </a:p>
          <a:p>
            <a:pPr algn="ctr"/>
            <a:r>
              <a:rPr lang="en-US" sz="6100" b="1" dirty="0">
                <a:solidFill>
                  <a:srgbClr val="FF0000"/>
                </a:solidFill>
                <a:latin typeface="Calibri" pitchFamily="34" charset="0"/>
              </a:rPr>
              <a:t>www.813.ru</a:t>
            </a:r>
            <a:endParaRPr lang="ru-RU" sz="61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7340" y="4"/>
            <a:ext cx="13033376" cy="900113"/>
          </a:xfrm>
          <a:prstGeom prst="rect">
            <a:avLst/>
          </a:prstGeom>
          <a:solidFill>
            <a:srgbClr val="F5F1EA"/>
          </a:solidFill>
        </p:spPr>
        <p:txBody>
          <a:bodyPr lIns="0" tIns="0" rIns="0" bIns="0"/>
          <a:lstStyle/>
          <a:p>
            <a:pPr>
              <a:spcBef>
                <a:spcPts val="5250"/>
              </a:spcBef>
              <a:spcAft>
                <a:spcPts val="838"/>
              </a:spcAft>
            </a:pPr>
            <a:r>
              <a:rPr lang="ru-RU" sz="4800" b="1" dirty="0">
                <a:solidFill>
                  <a:srgbClr val="522015"/>
                </a:solidFill>
                <a:latin typeface="Calibri" pitchFamily="34" charset="0"/>
              </a:rPr>
              <a:t> </a:t>
            </a:r>
            <a:r>
              <a:rPr lang="ru-RU" sz="3600" b="1" dirty="0">
                <a:solidFill>
                  <a:srgbClr val="FF0000"/>
                </a:solidFill>
                <a:latin typeface="Calibri" pitchFamily="34" charset="0"/>
              </a:rPr>
              <a:t>ПОРТАЛ МСП</a:t>
            </a:r>
          </a:p>
        </p:txBody>
      </p:sp>
      <p:sp>
        <p:nvSpPr>
          <p:cNvPr id="9" name="Прямоугольник 7"/>
          <p:cNvSpPr>
            <a:spLocks noChangeArrowheads="1"/>
          </p:cNvSpPr>
          <p:nvPr/>
        </p:nvSpPr>
        <p:spPr bwMode="auto">
          <a:xfrm>
            <a:off x="287340" y="4068886"/>
            <a:ext cx="13033919" cy="2952328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800" dirty="0">
              <a:latin typeface="Calibri" pitchFamily="34" charset="0"/>
            </a:endParaRPr>
          </a:p>
          <a:p>
            <a:pPr algn="ctr"/>
            <a:r>
              <a:rPr lang="ru-RU" sz="4400" dirty="0">
                <a:latin typeface="Calibri" pitchFamily="34" charset="0"/>
              </a:rPr>
              <a:t>Присоединяйтесь к нам в социальных сетях!</a:t>
            </a:r>
            <a:endParaRPr lang="ru-RU" sz="44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367931" y="5150630"/>
            <a:ext cx="10513168" cy="1870587"/>
            <a:chOff x="1151905" y="4788966"/>
            <a:chExt cx="10513168" cy="1870587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1905" y="4943892"/>
              <a:ext cx="1490348" cy="1490348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4193" y="4788966"/>
              <a:ext cx="1800200" cy="1800200"/>
            </a:xfrm>
            <a:prstGeom prst="rect">
              <a:avLst/>
            </a:prstGeom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28569" y="5023568"/>
              <a:ext cx="1471770" cy="1471770"/>
            </a:xfrm>
            <a:prstGeom prst="rect">
              <a:avLst/>
            </a:prstGeom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4873" y="4859353"/>
              <a:ext cx="1800200" cy="1800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0753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7C8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2_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7C8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3_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7C8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5377</TotalTime>
  <Words>1695</Words>
  <Application>Microsoft Office PowerPoint</Application>
  <PresentationFormat>Произвольный</PresentationFormat>
  <Paragraphs>787</Paragraphs>
  <Slides>19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9</vt:i4>
      </vt:variant>
      <vt:variant>
        <vt:lpstr>Заголовки слайдов</vt:lpstr>
      </vt:variant>
      <vt:variant>
        <vt:i4>19</vt:i4>
      </vt:variant>
    </vt:vector>
  </HeadingPairs>
  <TitlesOfParts>
    <vt:vector size="28" baseType="lpstr">
      <vt:lpstr>Office Theme</vt:lpstr>
      <vt:lpstr>1_Тема Office</vt:lpstr>
      <vt:lpstr>2_Тема Office</vt:lpstr>
      <vt:lpstr>3_Тема Office</vt:lpstr>
      <vt:lpstr>2_Office Theme</vt:lpstr>
      <vt:lpstr>1_Office Theme</vt:lpstr>
      <vt:lpstr>3_Office Theme</vt:lpstr>
      <vt:lpstr>4_Office Theme</vt:lpstr>
      <vt:lpstr>5_Office Theme</vt:lpstr>
      <vt:lpstr>Об участии органов местного самоуправления  Ленинградской области в реализации региональной составляющей национального проекта «МСП и поддержка индивидуальной предпринимательской инициативы»   Толмачева Анастасия Евгеньевна,  заместитель председателя комитета по развитию малого, среднего бизнеса                                                               и потребительского рынка Ленинградской области    26 сентября   2019 года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КОЛИЧЕСТВО СУБЪЕКТОВ МСП  Кингисеппский   район  Ленинградской области   </vt:lpstr>
      <vt:lpstr>Презентация PowerPoint</vt:lpstr>
      <vt:lpstr>РАЗМЕСТИЛ РЕЕСТРЫ МУНИЦИПАЛЬНОГО ИМУЩЕСТВА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Галина Михайловна Орлова</cp:lastModifiedBy>
  <cp:revision>373</cp:revision>
  <cp:lastPrinted>2019-09-05T12:48:17Z</cp:lastPrinted>
  <dcterms:modified xsi:type="dcterms:W3CDTF">2019-09-25T09:58:08Z</dcterms:modified>
</cp:coreProperties>
</file>