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396" r:id="rId2"/>
    <p:sldId id="386" r:id="rId3"/>
    <p:sldId id="483" r:id="rId4"/>
    <p:sldId id="484" r:id="rId5"/>
    <p:sldId id="485" r:id="rId6"/>
    <p:sldId id="542" r:id="rId7"/>
    <p:sldId id="548" r:id="rId8"/>
    <p:sldId id="486" r:id="rId9"/>
    <p:sldId id="543" r:id="rId10"/>
    <p:sldId id="544" r:id="rId11"/>
    <p:sldId id="545" r:id="rId12"/>
    <p:sldId id="526" r:id="rId13"/>
    <p:sldId id="527" r:id="rId14"/>
    <p:sldId id="546" r:id="rId15"/>
    <p:sldId id="547" r:id="rId16"/>
    <p:sldId id="549" r:id="rId17"/>
    <p:sldId id="529" r:id="rId18"/>
    <p:sldId id="550" r:id="rId19"/>
    <p:sldId id="532" r:id="rId20"/>
    <p:sldId id="533" r:id="rId21"/>
    <p:sldId id="535" r:id="rId22"/>
  </p:sldIdLst>
  <p:sldSz cx="10691813" cy="7559675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3" userDrawn="1">
          <p15:clr>
            <a:srgbClr val="A4A3A4"/>
          </p15:clr>
        </p15:guide>
        <p15:guide id="2" pos="533" userDrawn="1">
          <p15:clr>
            <a:srgbClr val="A4A3A4"/>
          </p15:clr>
        </p15:guide>
        <p15:guide id="3" pos="1077" userDrawn="1">
          <p15:clr>
            <a:srgbClr val="A4A3A4"/>
          </p15:clr>
        </p15:guide>
        <p15:guide id="4" orient="horz" pos="9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Горина Екатерина Леонидовна" initials="ГЕЛ" lastIdx="2" clrIdx="0">
    <p:extLst>
      <p:ext uri="{19B8F6BF-5375-455C-9EA6-DF929625EA0E}">
        <p15:presenceInfo xmlns:p15="http://schemas.microsoft.com/office/powerpoint/2012/main" userId="S-1-5-21-2542494797-2759003736-1566031932-20664" providerId="AD"/>
      </p:ext>
    </p:extLst>
  </p:cmAuthor>
  <p:cmAuthor id="2" name="extrena" initials="e" lastIdx="7" clrIdx="1">
    <p:extLst>
      <p:ext uri="{19B8F6BF-5375-455C-9EA6-DF929625EA0E}">
        <p15:presenceInfo xmlns:p15="http://schemas.microsoft.com/office/powerpoint/2012/main" userId="extrena" providerId="None"/>
      </p:ext>
    </p:extLst>
  </p:cmAuthor>
  <p:cmAuthor id="3" name="Аверин Вадим Маркович" initials="АВМ" lastIdx="2" clrIdx="2">
    <p:extLst>
      <p:ext uri="{19B8F6BF-5375-455C-9EA6-DF929625EA0E}">
        <p15:presenceInfo xmlns:p15="http://schemas.microsoft.com/office/powerpoint/2012/main" userId="S-1-5-21-4187086116-1492303436-769971301-116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9368"/>
    <a:srgbClr val="562212"/>
    <a:srgbClr val="EDD8C2"/>
    <a:srgbClr val="F2ECDE"/>
    <a:srgbClr val="E04E39"/>
    <a:srgbClr val="F4F4F4"/>
    <a:srgbClr val="ED5338"/>
    <a:srgbClr val="959595"/>
    <a:srgbClr val="F79647"/>
    <a:srgbClr val="607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1" autoAdjust="0"/>
    <p:restoredTop sz="96374" autoAdjust="0"/>
  </p:normalViewPr>
  <p:slideViewPr>
    <p:cSldViewPr snapToGrid="0">
      <p:cViewPr varScale="1">
        <p:scale>
          <a:sx n="104" d="100"/>
          <a:sy n="104" d="100"/>
        </p:scale>
        <p:origin x="1410" y="114"/>
      </p:cViewPr>
      <p:guideLst>
        <p:guide orient="horz" pos="363"/>
        <p:guide pos="533"/>
        <p:guide pos="1077"/>
        <p:guide orient="horz" pos="90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401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19-09-16T20:28:05.766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  <p:cm authorId="3" dt="2019-09-16T20:28:19.426" idx="2">
    <p:pos x="146" y="146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svg"/><Relationship Id="rId1" Type="http://schemas.openxmlformats.org/officeDocument/2006/relationships/image" Target="../media/image28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svg"/><Relationship Id="rId1" Type="http://schemas.openxmlformats.org/officeDocument/2006/relationships/image" Target="../media/image2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93BA06-0D05-4599-A5FF-25F3C37F6D1A}" type="doc">
      <dgm:prSet loTypeId="urn:microsoft.com/office/officeart/2005/8/layout/radial2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109ADB58-88D8-4995-8129-532A4217E32F}">
      <dgm:prSet phldrT="[Текст]"/>
      <dgm:spPr/>
      <dgm:t>
        <a:bodyPr/>
        <a:lstStyle/>
        <a:p>
          <a:r>
            <a:rPr lang="ru-RU" b="1" dirty="0"/>
            <a:t>ДО 70% ОТ СУММЫ КРЕДИТА</a:t>
          </a:r>
        </a:p>
      </dgm:t>
    </dgm:pt>
    <dgm:pt modelId="{625802F8-335E-4602-9F5F-3794A99A4B45}" type="parTrans" cxnId="{8A5C8D9B-27A0-4FA3-8D94-DDC23EBB5C09}">
      <dgm:prSet/>
      <dgm:spPr/>
      <dgm:t>
        <a:bodyPr/>
        <a:lstStyle/>
        <a:p>
          <a:endParaRPr lang="ru-RU"/>
        </a:p>
      </dgm:t>
    </dgm:pt>
    <dgm:pt modelId="{87410B09-E4DA-47D8-B686-64A57C3FF95F}" type="sibTrans" cxnId="{8A5C8D9B-27A0-4FA3-8D94-DDC23EBB5C09}">
      <dgm:prSet/>
      <dgm:spPr/>
      <dgm:t>
        <a:bodyPr/>
        <a:lstStyle/>
        <a:p>
          <a:endParaRPr lang="ru-RU"/>
        </a:p>
      </dgm:t>
    </dgm:pt>
    <dgm:pt modelId="{6F55801B-C2C0-4B08-8A05-D3536A670940}">
      <dgm:prSet phldrT="[Текст]"/>
      <dgm:spPr/>
      <dgm:t>
        <a:bodyPr/>
        <a:lstStyle/>
        <a:p>
          <a:r>
            <a:rPr lang="ru-RU" b="1" dirty="0"/>
            <a:t>ДО 25 МЛН.РУБ.</a:t>
          </a:r>
        </a:p>
      </dgm:t>
    </dgm:pt>
    <dgm:pt modelId="{7C387ACC-ADE6-404C-9B10-FA38322919DC}" type="parTrans" cxnId="{3C1341D0-940C-4892-8D14-1CFADA05738C}">
      <dgm:prSet/>
      <dgm:spPr/>
      <dgm:t>
        <a:bodyPr/>
        <a:lstStyle/>
        <a:p>
          <a:endParaRPr lang="ru-RU"/>
        </a:p>
      </dgm:t>
    </dgm:pt>
    <dgm:pt modelId="{9838B9AD-7FE4-4587-8844-B9D10DEA6DCA}" type="sibTrans" cxnId="{3C1341D0-940C-4892-8D14-1CFADA05738C}">
      <dgm:prSet/>
      <dgm:spPr/>
      <dgm:t>
        <a:bodyPr/>
        <a:lstStyle/>
        <a:p>
          <a:endParaRPr lang="ru-RU"/>
        </a:p>
      </dgm:t>
    </dgm:pt>
    <dgm:pt modelId="{68986FA2-B6C0-4A16-8C23-21D3D8AD3F9D}">
      <dgm:prSet phldrT="[Текст]"/>
      <dgm:spPr/>
      <dgm:t>
        <a:bodyPr/>
        <a:lstStyle/>
        <a:p>
          <a:r>
            <a:rPr lang="ru-RU" b="1" dirty="0"/>
            <a:t>БОЛЕЕ 20 БАНКОВ-ПАРТНЕРОВ</a:t>
          </a:r>
        </a:p>
      </dgm:t>
    </dgm:pt>
    <dgm:pt modelId="{C00B0031-51AA-4FAB-95BA-4A5866F9983B}" type="parTrans" cxnId="{5A247A8A-6BEB-45EA-9F93-3DF5F1D5A39D}">
      <dgm:prSet/>
      <dgm:spPr/>
      <dgm:t>
        <a:bodyPr/>
        <a:lstStyle/>
        <a:p>
          <a:endParaRPr lang="ru-RU"/>
        </a:p>
      </dgm:t>
    </dgm:pt>
    <dgm:pt modelId="{D98C1F4D-C67B-4D32-941C-19A6E0AD8B81}" type="sibTrans" cxnId="{5A247A8A-6BEB-45EA-9F93-3DF5F1D5A39D}">
      <dgm:prSet/>
      <dgm:spPr/>
      <dgm:t>
        <a:bodyPr/>
        <a:lstStyle/>
        <a:p>
          <a:endParaRPr lang="ru-RU"/>
        </a:p>
      </dgm:t>
    </dgm:pt>
    <dgm:pt modelId="{C52C47FF-9644-4D87-A14F-67F8CE59A7AB}">
      <dgm:prSet phldrT="[Текст]"/>
      <dgm:spPr/>
      <dgm:t>
        <a:bodyPr/>
        <a:lstStyle/>
        <a:p>
          <a:r>
            <a:rPr lang="ru-RU" b="1" dirty="0"/>
            <a:t>1,75% ГОДОВЫХ</a:t>
          </a:r>
        </a:p>
      </dgm:t>
    </dgm:pt>
    <dgm:pt modelId="{E008CE09-5B40-4A11-981B-FD95720AA53B}" type="parTrans" cxnId="{E501D1C1-9B04-4BCD-8218-CF4E22F66B86}">
      <dgm:prSet/>
      <dgm:spPr/>
      <dgm:t>
        <a:bodyPr/>
        <a:lstStyle/>
        <a:p>
          <a:endParaRPr lang="ru-RU"/>
        </a:p>
      </dgm:t>
    </dgm:pt>
    <dgm:pt modelId="{83A22C93-FAAD-45B5-86E5-78EB5495A159}" type="sibTrans" cxnId="{E501D1C1-9B04-4BCD-8218-CF4E22F66B86}">
      <dgm:prSet/>
      <dgm:spPr/>
      <dgm:t>
        <a:bodyPr/>
        <a:lstStyle/>
        <a:p>
          <a:endParaRPr lang="ru-RU"/>
        </a:p>
      </dgm:t>
    </dgm:pt>
    <dgm:pt modelId="{B86FA7EC-A33E-4129-91A2-B07A9D9476D0}">
      <dgm:prSet phldrT="[Текст]"/>
      <dgm:spPr/>
      <dgm:t>
        <a:bodyPr/>
        <a:lstStyle/>
        <a:p>
          <a:r>
            <a:rPr lang="ru-RU" dirty="0"/>
            <a:t> </a:t>
          </a:r>
          <a:r>
            <a:rPr lang="ru-RU" dirty="0">
              <a:solidFill>
                <a:srgbClr val="562212"/>
              </a:solidFill>
            </a:rPr>
            <a:t>1,25% годовых для предпринимателей, занятых в сфере сельского хозяйства, производства и обработки </a:t>
          </a:r>
        </a:p>
      </dgm:t>
    </dgm:pt>
    <dgm:pt modelId="{4630A532-581A-4430-8030-05CEA72AC2FC}" type="parTrans" cxnId="{0A8B21C3-DD94-47AE-A46B-5F18E3550AA0}">
      <dgm:prSet/>
      <dgm:spPr/>
      <dgm:t>
        <a:bodyPr/>
        <a:lstStyle/>
        <a:p>
          <a:endParaRPr lang="ru-RU"/>
        </a:p>
      </dgm:t>
    </dgm:pt>
    <dgm:pt modelId="{DE7CDA3C-19EE-4B7C-93DB-37506E6A5763}" type="sibTrans" cxnId="{0A8B21C3-DD94-47AE-A46B-5F18E3550AA0}">
      <dgm:prSet/>
      <dgm:spPr/>
      <dgm:t>
        <a:bodyPr/>
        <a:lstStyle/>
        <a:p>
          <a:endParaRPr lang="ru-RU"/>
        </a:p>
      </dgm:t>
    </dgm:pt>
    <dgm:pt modelId="{BEA068CE-77BD-4A7A-9ADB-BDC8A0A49F9F}" type="pres">
      <dgm:prSet presAssocID="{7493BA06-0D05-4599-A5FF-25F3C37F6D1A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CE8F0D3B-F1BE-4CA7-BAB9-EDDC219D06FE}" type="pres">
      <dgm:prSet presAssocID="{7493BA06-0D05-4599-A5FF-25F3C37F6D1A}" presName="cycle" presStyleCnt="0"/>
      <dgm:spPr/>
    </dgm:pt>
    <dgm:pt modelId="{E83F8737-39C5-45AA-AABA-10181EA9A1FB}" type="pres">
      <dgm:prSet presAssocID="{7493BA06-0D05-4599-A5FF-25F3C37F6D1A}" presName="centerShape" presStyleCnt="0"/>
      <dgm:spPr/>
    </dgm:pt>
    <dgm:pt modelId="{559AC9B3-5D11-48D8-90B9-EA7BCA42E8A1}" type="pres">
      <dgm:prSet presAssocID="{7493BA06-0D05-4599-A5FF-25F3C37F6D1A}" presName="connSite" presStyleLbl="node1" presStyleIdx="0" presStyleCnt="5"/>
      <dgm:spPr/>
    </dgm:pt>
    <dgm:pt modelId="{53D28865-309C-4F1A-A471-832D0BFB1429}" type="pres">
      <dgm:prSet presAssocID="{7493BA06-0D05-4599-A5FF-25F3C37F6D1A}" presName="visible" presStyleLbl="node1" presStyleIdx="0" presStyleCnt="5" custScaleX="68152" custScaleY="6815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Расширение бизнеса"/>
        </a:ext>
      </dgm:extLst>
    </dgm:pt>
    <dgm:pt modelId="{39947FE2-6D3C-454A-8FDF-C5DD9EF67B84}" type="pres">
      <dgm:prSet presAssocID="{625802F8-335E-4602-9F5F-3794A99A4B45}" presName="Name25" presStyleLbl="parChTrans1D1" presStyleIdx="0" presStyleCnt="4"/>
      <dgm:spPr/>
    </dgm:pt>
    <dgm:pt modelId="{F6891D6E-92C9-47BD-A624-FE650DE1947D}" type="pres">
      <dgm:prSet presAssocID="{109ADB58-88D8-4995-8129-532A4217E32F}" presName="node" presStyleCnt="0"/>
      <dgm:spPr/>
    </dgm:pt>
    <dgm:pt modelId="{9AA439C8-47DF-46B1-8507-09BF3AFC9CCE}" type="pres">
      <dgm:prSet presAssocID="{109ADB58-88D8-4995-8129-532A4217E32F}" presName="parentNode" presStyleLbl="node1" presStyleIdx="1" presStyleCnt="5" custScaleX="140812" custScaleY="140812">
        <dgm:presLayoutVars>
          <dgm:chMax val="1"/>
          <dgm:bulletEnabled val="1"/>
        </dgm:presLayoutVars>
      </dgm:prSet>
      <dgm:spPr/>
    </dgm:pt>
    <dgm:pt modelId="{D21F3AC6-A553-4F30-B7AB-6178A5241587}" type="pres">
      <dgm:prSet presAssocID="{109ADB58-88D8-4995-8129-532A4217E32F}" presName="childNode" presStyleLbl="revTx" presStyleIdx="0" presStyleCnt="1">
        <dgm:presLayoutVars>
          <dgm:bulletEnabled val="1"/>
        </dgm:presLayoutVars>
      </dgm:prSet>
      <dgm:spPr/>
    </dgm:pt>
    <dgm:pt modelId="{CDD527F5-1CF8-4C5B-A466-A6D48F00EAE2}" type="pres">
      <dgm:prSet presAssocID="{7C387ACC-ADE6-404C-9B10-FA38322919DC}" presName="Name25" presStyleLbl="parChTrans1D1" presStyleIdx="1" presStyleCnt="4"/>
      <dgm:spPr/>
    </dgm:pt>
    <dgm:pt modelId="{D7945793-CAD5-4288-BAFB-E698F7C22B51}" type="pres">
      <dgm:prSet presAssocID="{6F55801B-C2C0-4B08-8A05-D3536A670940}" presName="node" presStyleCnt="0"/>
      <dgm:spPr/>
    </dgm:pt>
    <dgm:pt modelId="{770DC73A-9C35-445A-9332-8FBBD178F6DB}" type="pres">
      <dgm:prSet presAssocID="{6F55801B-C2C0-4B08-8A05-D3536A670940}" presName="parentNode" presStyleLbl="node1" presStyleIdx="2" presStyleCnt="5" custScaleX="134648" custScaleY="134648" custLinFactNeighborX="88162" custLinFactNeighborY="-43238">
        <dgm:presLayoutVars>
          <dgm:chMax val="1"/>
          <dgm:bulletEnabled val="1"/>
        </dgm:presLayoutVars>
      </dgm:prSet>
      <dgm:spPr/>
    </dgm:pt>
    <dgm:pt modelId="{8E97C442-0C21-4B48-B9BE-CB5E3888672A}" type="pres">
      <dgm:prSet presAssocID="{6F55801B-C2C0-4B08-8A05-D3536A670940}" presName="childNode" presStyleLbl="revTx" presStyleIdx="0" presStyleCnt="1">
        <dgm:presLayoutVars>
          <dgm:bulletEnabled val="1"/>
        </dgm:presLayoutVars>
      </dgm:prSet>
      <dgm:spPr/>
    </dgm:pt>
    <dgm:pt modelId="{8C903890-161B-4F2B-B3F5-B629B100257B}" type="pres">
      <dgm:prSet presAssocID="{E008CE09-5B40-4A11-981B-FD95720AA53B}" presName="Name25" presStyleLbl="parChTrans1D1" presStyleIdx="2" presStyleCnt="4"/>
      <dgm:spPr/>
    </dgm:pt>
    <dgm:pt modelId="{3DAF1F00-8850-46A1-84CD-7362852CCE44}" type="pres">
      <dgm:prSet presAssocID="{C52C47FF-9644-4D87-A14F-67F8CE59A7AB}" presName="node" presStyleCnt="0"/>
      <dgm:spPr/>
    </dgm:pt>
    <dgm:pt modelId="{F16680D5-F670-4851-8586-D2AF51C939A9}" type="pres">
      <dgm:prSet presAssocID="{C52C47FF-9644-4D87-A14F-67F8CE59A7AB}" presName="parentNode" presStyleLbl="node1" presStyleIdx="3" presStyleCnt="5" custScaleX="111894" custScaleY="114555" custLinFactNeighborX="44381" custLinFactNeighborY="18638">
        <dgm:presLayoutVars>
          <dgm:chMax val="1"/>
          <dgm:bulletEnabled val="1"/>
        </dgm:presLayoutVars>
      </dgm:prSet>
      <dgm:spPr/>
    </dgm:pt>
    <dgm:pt modelId="{D10CBB3C-50EF-4F85-BC37-01C5DE0D8233}" type="pres">
      <dgm:prSet presAssocID="{C52C47FF-9644-4D87-A14F-67F8CE59A7AB}" presName="childNode" presStyleLbl="revTx" presStyleIdx="0" presStyleCnt="1">
        <dgm:presLayoutVars>
          <dgm:bulletEnabled val="1"/>
        </dgm:presLayoutVars>
      </dgm:prSet>
      <dgm:spPr/>
    </dgm:pt>
    <dgm:pt modelId="{F0E8DDE4-7055-4252-9FCA-0375869C0D8B}" type="pres">
      <dgm:prSet presAssocID="{C00B0031-51AA-4FAB-95BA-4A5866F9983B}" presName="Name25" presStyleLbl="parChTrans1D1" presStyleIdx="3" presStyleCnt="4"/>
      <dgm:spPr/>
    </dgm:pt>
    <dgm:pt modelId="{523BFA3C-B4D8-4C81-990C-B2A78D42DAD8}" type="pres">
      <dgm:prSet presAssocID="{68986FA2-B6C0-4A16-8C23-21D3D8AD3F9D}" presName="node" presStyleCnt="0"/>
      <dgm:spPr/>
    </dgm:pt>
    <dgm:pt modelId="{83DF9526-527D-4EAE-9AA3-CA82DB1FBE45}" type="pres">
      <dgm:prSet presAssocID="{68986FA2-B6C0-4A16-8C23-21D3D8AD3F9D}" presName="parentNode" presStyleLbl="node1" presStyleIdx="4" presStyleCnt="5" custScaleX="134238" custScaleY="134238" custLinFactNeighborX="-76785" custLinFactNeighborY="-21666">
        <dgm:presLayoutVars>
          <dgm:chMax val="1"/>
          <dgm:bulletEnabled val="1"/>
        </dgm:presLayoutVars>
      </dgm:prSet>
      <dgm:spPr/>
    </dgm:pt>
    <dgm:pt modelId="{D30D29AC-3306-497B-9237-10A9602DF8C4}" type="pres">
      <dgm:prSet presAssocID="{68986FA2-B6C0-4A16-8C23-21D3D8AD3F9D}" presName="childNode" presStyleLbl="revTx" presStyleIdx="0" presStyleCnt="1">
        <dgm:presLayoutVars>
          <dgm:bulletEnabled val="1"/>
        </dgm:presLayoutVars>
      </dgm:prSet>
      <dgm:spPr/>
    </dgm:pt>
  </dgm:ptLst>
  <dgm:cxnLst>
    <dgm:cxn modelId="{0E99AB05-AC09-4436-8698-87174399D362}" type="presOf" srcId="{625802F8-335E-4602-9F5F-3794A99A4B45}" destId="{39947FE2-6D3C-454A-8FDF-C5DD9EF67B84}" srcOrd="0" destOrd="0" presId="urn:microsoft.com/office/officeart/2005/8/layout/radial2"/>
    <dgm:cxn modelId="{35C2CC1A-6558-44A0-BAA3-C02EB6063BFF}" type="presOf" srcId="{7C387ACC-ADE6-404C-9B10-FA38322919DC}" destId="{CDD527F5-1CF8-4C5B-A466-A6D48F00EAE2}" srcOrd="0" destOrd="0" presId="urn:microsoft.com/office/officeart/2005/8/layout/radial2"/>
    <dgm:cxn modelId="{8C86A31C-80F9-4BE9-8C72-15C0350E2DE8}" type="presOf" srcId="{7493BA06-0D05-4599-A5FF-25F3C37F6D1A}" destId="{BEA068CE-77BD-4A7A-9ADB-BDC8A0A49F9F}" srcOrd="0" destOrd="0" presId="urn:microsoft.com/office/officeart/2005/8/layout/radial2"/>
    <dgm:cxn modelId="{6327C623-915F-49F5-AE38-170AF4A14ADF}" type="presOf" srcId="{B86FA7EC-A33E-4129-91A2-B07A9D9476D0}" destId="{D10CBB3C-50EF-4F85-BC37-01C5DE0D8233}" srcOrd="0" destOrd="0" presId="urn:microsoft.com/office/officeart/2005/8/layout/radial2"/>
    <dgm:cxn modelId="{6662CD89-5179-4309-8D00-72FACBA67D90}" type="presOf" srcId="{6F55801B-C2C0-4B08-8A05-D3536A670940}" destId="{770DC73A-9C35-445A-9332-8FBBD178F6DB}" srcOrd="0" destOrd="0" presId="urn:microsoft.com/office/officeart/2005/8/layout/radial2"/>
    <dgm:cxn modelId="{5A247A8A-6BEB-45EA-9F93-3DF5F1D5A39D}" srcId="{7493BA06-0D05-4599-A5FF-25F3C37F6D1A}" destId="{68986FA2-B6C0-4A16-8C23-21D3D8AD3F9D}" srcOrd="3" destOrd="0" parTransId="{C00B0031-51AA-4FAB-95BA-4A5866F9983B}" sibTransId="{D98C1F4D-C67B-4D32-941C-19A6E0AD8B81}"/>
    <dgm:cxn modelId="{8A5C8D9B-27A0-4FA3-8D94-DDC23EBB5C09}" srcId="{7493BA06-0D05-4599-A5FF-25F3C37F6D1A}" destId="{109ADB58-88D8-4995-8129-532A4217E32F}" srcOrd="0" destOrd="0" parTransId="{625802F8-335E-4602-9F5F-3794A99A4B45}" sibTransId="{87410B09-E4DA-47D8-B686-64A57C3FF95F}"/>
    <dgm:cxn modelId="{E501D1C1-9B04-4BCD-8218-CF4E22F66B86}" srcId="{7493BA06-0D05-4599-A5FF-25F3C37F6D1A}" destId="{C52C47FF-9644-4D87-A14F-67F8CE59A7AB}" srcOrd="2" destOrd="0" parTransId="{E008CE09-5B40-4A11-981B-FD95720AA53B}" sibTransId="{83A22C93-FAAD-45B5-86E5-78EB5495A159}"/>
    <dgm:cxn modelId="{0A8B21C3-DD94-47AE-A46B-5F18E3550AA0}" srcId="{C52C47FF-9644-4D87-A14F-67F8CE59A7AB}" destId="{B86FA7EC-A33E-4129-91A2-B07A9D9476D0}" srcOrd="0" destOrd="0" parTransId="{4630A532-581A-4430-8030-05CEA72AC2FC}" sibTransId="{DE7CDA3C-19EE-4B7C-93DB-37506E6A5763}"/>
    <dgm:cxn modelId="{4F558AC4-95B9-4652-AF7F-48B549FF8288}" type="presOf" srcId="{68986FA2-B6C0-4A16-8C23-21D3D8AD3F9D}" destId="{83DF9526-527D-4EAE-9AA3-CA82DB1FBE45}" srcOrd="0" destOrd="0" presId="urn:microsoft.com/office/officeart/2005/8/layout/radial2"/>
    <dgm:cxn modelId="{3C1341D0-940C-4892-8D14-1CFADA05738C}" srcId="{7493BA06-0D05-4599-A5FF-25F3C37F6D1A}" destId="{6F55801B-C2C0-4B08-8A05-D3536A670940}" srcOrd="1" destOrd="0" parTransId="{7C387ACC-ADE6-404C-9B10-FA38322919DC}" sibTransId="{9838B9AD-7FE4-4587-8844-B9D10DEA6DCA}"/>
    <dgm:cxn modelId="{6EEBFEE5-542C-4989-BD4E-3E81D5F63381}" type="presOf" srcId="{C52C47FF-9644-4D87-A14F-67F8CE59A7AB}" destId="{F16680D5-F670-4851-8586-D2AF51C939A9}" srcOrd="0" destOrd="0" presId="urn:microsoft.com/office/officeart/2005/8/layout/radial2"/>
    <dgm:cxn modelId="{1AA8F2E6-96E7-47AE-9ADB-A31E74E107D6}" type="presOf" srcId="{109ADB58-88D8-4995-8129-532A4217E32F}" destId="{9AA439C8-47DF-46B1-8507-09BF3AFC9CCE}" srcOrd="0" destOrd="0" presId="urn:microsoft.com/office/officeart/2005/8/layout/radial2"/>
    <dgm:cxn modelId="{47AAC5E8-70E3-4A02-8549-3B0586D43CD0}" type="presOf" srcId="{C00B0031-51AA-4FAB-95BA-4A5866F9983B}" destId="{F0E8DDE4-7055-4252-9FCA-0375869C0D8B}" srcOrd="0" destOrd="0" presId="urn:microsoft.com/office/officeart/2005/8/layout/radial2"/>
    <dgm:cxn modelId="{6D2505ED-09B2-46AA-858A-FFDCCB11355C}" type="presOf" srcId="{E008CE09-5B40-4A11-981B-FD95720AA53B}" destId="{8C903890-161B-4F2B-B3F5-B629B100257B}" srcOrd="0" destOrd="0" presId="urn:microsoft.com/office/officeart/2005/8/layout/radial2"/>
    <dgm:cxn modelId="{ED66DECD-EBDB-4208-9099-AE06F273CF55}" type="presParOf" srcId="{BEA068CE-77BD-4A7A-9ADB-BDC8A0A49F9F}" destId="{CE8F0D3B-F1BE-4CA7-BAB9-EDDC219D06FE}" srcOrd="0" destOrd="0" presId="urn:microsoft.com/office/officeart/2005/8/layout/radial2"/>
    <dgm:cxn modelId="{7EEABE84-900C-4E81-B3F7-D1E3D4A10465}" type="presParOf" srcId="{CE8F0D3B-F1BE-4CA7-BAB9-EDDC219D06FE}" destId="{E83F8737-39C5-45AA-AABA-10181EA9A1FB}" srcOrd="0" destOrd="0" presId="urn:microsoft.com/office/officeart/2005/8/layout/radial2"/>
    <dgm:cxn modelId="{89697233-BF46-4A28-BA41-493F2DD376CA}" type="presParOf" srcId="{E83F8737-39C5-45AA-AABA-10181EA9A1FB}" destId="{559AC9B3-5D11-48D8-90B9-EA7BCA42E8A1}" srcOrd="0" destOrd="0" presId="urn:microsoft.com/office/officeart/2005/8/layout/radial2"/>
    <dgm:cxn modelId="{E57A88A1-0F7E-439A-A6D4-379B5842C495}" type="presParOf" srcId="{E83F8737-39C5-45AA-AABA-10181EA9A1FB}" destId="{53D28865-309C-4F1A-A471-832D0BFB1429}" srcOrd="1" destOrd="0" presId="urn:microsoft.com/office/officeart/2005/8/layout/radial2"/>
    <dgm:cxn modelId="{24BA6FD7-BDAB-456C-8039-434F53D45DE5}" type="presParOf" srcId="{CE8F0D3B-F1BE-4CA7-BAB9-EDDC219D06FE}" destId="{39947FE2-6D3C-454A-8FDF-C5DD9EF67B84}" srcOrd="1" destOrd="0" presId="urn:microsoft.com/office/officeart/2005/8/layout/radial2"/>
    <dgm:cxn modelId="{54A687F8-E856-4C9D-848B-ABF973329868}" type="presParOf" srcId="{CE8F0D3B-F1BE-4CA7-BAB9-EDDC219D06FE}" destId="{F6891D6E-92C9-47BD-A624-FE650DE1947D}" srcOrd="2" destOrd="0" presId="urn:microsoft.com/office/officeart/2005/8/layout/radial2"/>
    <dgm:cxn modelId="{A8FD5834-C0B1-4234-800A-CC52CC4FBF18}" type="presParOf" srcId="{F6891D6E-92C9-47BD-A624-FE650DE1947D}" destId="{9AA439C8-47DF-46B1-8507-09BF3AFC9CCE}" srcOrd="0" destOrd="0" presId="urn:microsoft.com/office/officeart/2005/8/layout/radial2"/>
    <dgm:cxn modelId="{6A08544B-4F57-420D-AB6E-CB5C6B11ADEE}" type="presParOf" srcId="{F6891D6E-92C9-47BD-A624-FE650DE1947D}" destId="{D21F3AC6-A553-4F30-B7AB-6178A5241587}" srcOrd="1" destOrd="0" presId="urn:microsoft.com/office/officeart/2005/8/layout/radial2"/>
    <dgm:cxn modelId="{8BA74F55-C7D8-4D1F-85CB-4BF625685F79}" type="presParOf" srcId="{CE8F0D3B-F1BE-4CA7-BAB9-EDDC219D06FE}" destId="{CDD527F5-1CF8-4C5B-A466-A6D48F00EAE2}" srcOrd="3" destOrd="0" presId="urn:microsoft.com/office/officeart/2005/8/layout/radial2"/>
    <dgm:cxn modelId="{304E2016-D32C-4900-A981-93A4BA2021E5}" type="presParOf" srcId="{CE8F0D3B-F1BE-4CA7-BAB9-EDDC219D06FE}" destId="{D7945793-CAD5-4288-BAFB-E698F7C22B51}" srcOrd="4" destOrd="0" presId="urn:microsoft.com/office/officeart/2005/8/layout/radial2"/>
    <dgm:cxn modelId="{A07BA9C3-A4B0-44DE-BCA0-9391206EAB40}" type="presParOf" srcId="{D7945793-CAD5-4288-BAFB-E698F7C22B51}" destId="{770DC73A-9C35-445A-9332-8FBBD178F6DB}" srcOrd="0" destOrd="0" presId="urn:microsoft.com/office/officeart/2005/8/layout/radial2"/>
    <dgm:cxn modelId="{DCAFF16B-5AC0-4B9A-ACE2-A2C5166EC4C6}" type="presParOf" srcId="{D7945793-CAD5-4288-BAFB-E698F7C22B51}" destId="{8E97C442-0C21-4B48-B9BE-CB5E3888672A}" srcOrd="1" destOrd="0" presId="urn:microsoft.com/office/officeart/2005/8/layout/radial2"/>
    <dgm:cxn modelId="{BEE6BB89-3AF2-4770-B5B4-3931E9586915}" type="presParOf" srcId="{CE8F0D3B-F1BE-4CA7-BAB9-EDDC219D06FE}" destId="{8C903890-161B-4F2B-B3F5-B629B100257B}" srcOrd="5" destOrd="0" presId="urn:microsoft.com/office/officeart/2005/8/layout/radial2"/>
    <dgm:cxn modelId="{6C3AFD60-838C-40AB-8BFD-58A6486336C7}" type="presParOf" srcId="{CE8F0D3B-F1BE-4CA7-BAB9-EDDC219D06FE}" destId="{3DAF1F00-8850-46A1-84CD-7362852CCE44}" srcOrd="6" destOrd="0" presId="urn:microsoft.com/office/officeart/2005/8/layout/radial2"/>
    <dgm:cxn modelId="{7A7B288A-B85A-4397-83D0-B7F8B0364157}" type="presParOf" srcId="{3DAF1F00-8850-46A1-84CD-7362852CCE44}" destId="{F16680D5-F670-4851-8586-D2AF51C939A9}" srcOrd="0" destOrd="0" presId="urn:microsoft.com/office/officeart/2005/8/layout/radial2"/>
    <dgm:cxn modelId="{BA34D6E0-D7D2-427E-AA73-725C12130112}" type="presParOf" srcId="{3DAF1F00-8850-46A1-84CD-7362852CCE44}" destId="{D10CBB3C-50EF-4F85-BC37-01C5DE0D8233}" srcOrd="1" destOrd="0" presId="urn:microsoft.com/office/officeart/2005/8/layout/radial2"/>
    <dgm:cxn modelId="{28C562E9-56A8-459F-8357-A2A47FBB9C75}" type="presParOf" srcId="{CE8F0D3B-F1BE-4CA7-BAB9-EDDC219D06FE}" destId="{F0E8DDE4-7055-4252-9FCA-0375869C0D8B}" srcOrd="7" destOrd="0" presId="urn:microsoft.com/office/officeart/2005/8/layout/radial2"/>
    <dgm:cxn modelId="{B721A52A-1AAF-491B-8978-90E1A5C09F6A}" type="presParOf" srcId="{CE8F0D3B-F1BE-4CA7-BAB9-EDDC219D06FE}" destId="{523BFA3C-B4D8-4C81-990C-B2A78D42DAD8}" srcOrd="8" destOrd="0" presId="urn:microsoft.com/office/officeart/2005/8/layout/radial2"/>
    <dgm:cxn modelId="{6C0213FD-4BD2-4D32-B7CB-9C80D79DBBEF}" type="presParOf" srcId="{523BFA3C-B4D8-4C81-990C-B2A78D42DAD8}" destId="{83DF9526-527D-4EAE-9AA3-CA82DB1FBE45}" srcOrd="0" destOrd="0" presId="urn:microsoft.com/office/officeart/2005/8/layout/radial2"/>
    <dgm:cxn modelId="{0D7A1470-F230-47E7-A9B2-A1D61576F6AB}" type="presParOf" srcId="{523BFA3C-B4D8-4C81-990C-B2A78D42DAD8}" destId="{D30D29AC-3306-497B-9237-10A9602DF8C4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E8DDE4-7055-4252-9FCA-0375869C0D8B}">
      <dsp:nvSpPr>
        <dsp:cNvPr id="0" name=""/>
        <dsp:cNvSpPr/>
      </dsp:nvSpPr>
      <dsp:spPr>
        <a:xfrm rot="5042075">
          <a:off x="1443918" y="3429628"/>
          <a:ext cx="300791" cy="53876"/>
        </a:xfrm>
        <a:custGeom>
          <a:avLst/>
          <a:gdLst/>
          <a:ahLst/>
          <a:cxnLst/>
          <a:rect l="0" t="0" r="0" b="0"/>
          <a:pathLst>
            <a:path>
              <a:moveTo>
                <a:pt x="0" y="26938"/>
              </a:moveTo>
              <a:lnTo>
                <a:pt x="300791" y="26938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903890-161B-4F2B-B3F5-B629B100257B}">
      <dsp:nvSpPr>
        <dsp:cNvPr id="0" name=""/>
        <dsp:cNvSpPr/>
      </dsp:nvSpPr>
      <dsp:spPr>
        <a:xfrm rot="1329593">
          <a:off x="2172460" y="3069142"/>
          <a:ext cx="1109394" cy="53876"/>
        </a:xfrm>
        <a:custGeom>
          <a:avLst/>
          <a:gdLst/>
          <a:ahLst/>
          <a:cxnLst/>
          <a:rect l="0" t="0" r="0" b="0"/>
          <a:pathLst>
            <a:path>
              <a:moveTo>
                <a:pt x="0" y="26938"/>
              </a:moveTo>
              <a:lnTo>
                <a:pt x="1109394" y="26938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D527F5-1CF8-4C5B-A466-A6D48F00EAE2}">
      <dsp:nvSpPr>
        <dsp:cNvPr id="0" name=""/>
        <dsp:cNvSpPr/>
      </dsp:nvSpPr>
      <dsp:spPr>
        <a:xfrm rot="20176493">
          <a:off x="2149636" y="1955987"/>
          <a:ext cx="1509751" cy="53876"/>
        </a:xfrm>
        <a:custGeom>
          <a:avLst/>
          <a:gdLst/>
          <a:ahLst/>
          <a:cxnLst/>
          <a:rect l="0" t="0" r="0" b="0"/>
          <a:pathLst>
            <a:path>
              <a:moveTo>
                <a:pt x="0" y="26938"/>
              </a:moveTo>
              <a:lnTo>
                <a:pt x="1509751" y="26938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947FE2-6D3C-454A-8FDF-C5DD9EF67B84}">
      <dsp:nvSpPr>
        <dsp:cNvPr id="0" name=""/>
        <dsp:cNvSpPr/>
      </dsp:nvSpPr>
      <dsp:spPr>
        <a:xfrm rot="17848730">
          <a:off x="1693135" y="1565683"/>
          <a:ext cx="668928" cy="53876"/>
        </a:xfrm>
        <a:custGeom>
          <a:avLst/>
          <a:gdLst/>
          <a:ahLst/>
          <a:cxnLst/>
          <a:rect l="0" t="0" r="0" b="0"/>
          <a:pathLst>
            <a:path>
              <a:moveTo>
                <a:pt x="0" y="26938"/>
              </a:moveTo>
              <a:lnTo>
                <a:pt x="668928" y="26938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D28865-309C-4F1A-A471-832D0BFB1429}">
      <dsp:nvSpPr>
        <dsp:cNvPr id="0" name=""/>
        <dsp:cNvSpPr/>
      </dsp:nvSpPr>
      <dsp:spPr>
        <a:xfrm>
          <a:off x="814512" y="1908065"/>
          <a:ext cx="1380208" cy="138020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A439C8-47DF-46B1-8507-09BF3AFC9CCE}">
      <dsp:nvSpPr>
        <dsp:cNvPr id="0" name=""/>
        <dsp:cNvSpPr/>
      </dsp:nvSpPr>
      <dsp:spPr>
        <a:xfrm>
          <a:off x="1752031" y="-210465"/>
          <a:ext cx="1596409" cy="159640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ДО 70% ОТ СУММЫ КРЕДИТА</a:t>
          </a:r>
        </a:p>
      </dsp:txBody>
      <dsp:txXfrm>
        <a:off x="1985820" y="23324"/>
        <a:ext cx="1128831" cy="1128831"/>
      </dsp:txXfrm>
    </dsp:sp>
    <dsp:sp modelId="{770DC73A-9C35-445A-9332-8FBBD178F6DB}">
      <dsp:nvSpPr>
        <dsp:cNvPr id="0" name=""/>
        <dsp:cNvSpPr/>
      </dsp:nvSpPr>
      <dsp:spPr>
        <a:xfrm>
          <a:off x="3531084" y="608840"/>
          <a:ext cx="1526527" cy="152652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ДО 25 МЛН.РУБ.</a:t>
          </a:r>
        </a:p>
      </dsp:txBody>
      <dsp:txXfrm>
        <a:off x="3754639" y="832395"/>
        <a:ext cx="1079417" cy="1079417"/>
      </dsp:txXfrm>
    </dsp:sp>
    <dsp:sp modelId="{F16680D5-F670-4851-8586-D2AF51C939A9}">
      <dsp:nvSpPr>
        <dsp:cNvPr id="0" name=""/>
        <dsp:cNvSpPr/>
      </dsp:nvSpPr>
      <dsp:spPr>
        <a:xfrm>
          <a:off x="3195960" y="2895974"/>
          <a:ext cx="1268561" cy="129872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 dirty="0"/>
            <a:t>1,75% ГОДОВЫХ</a:t>
          </a:r>
        </a:p>
      </dsp:txBody>
      <dsp:txXfrm>
        <a:off x="3381736" y="3086168"/>
        <a:ext cx="897009" cy="918341"/>
      </dsp:txXfrm>
    </dsp:sp>
    <dsp:sp modelId="{D10CBB3C-50EF-4F85-BC37-01C5DE0D8233}">
      <dsp:nvSpPr>
        <dsp:cNvPr id="0" name=""/>
        <dsp:cNvSpPr/>
      </dsp:nvSpPr>
      <dsp:spPr>
        <a:xfrm>
          <a:off x="4409338" y="2895974"/>
          <a:ext cx="1902842" cy="12987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kern="1200" dirty="0"/>
            <a:t> </a:t>
          </a:r>
          <a:r>
            <a:rPr lang="ru-RU" sz="1400" kern="1200" dirty="0">
              <a:solidFill>
                <a:srgbClr val="562212"/>
              </a:solidFill>
            </a:rPr>
            <a:t>1,25% годовых для предпринимателей, занятых в сфере сельского хозяйства, производства и обработки </a:t>
          </a:r>
        </a:p>
      </dsp:txBody>
      <dsp:txXfrm>
        <a:off x="4409338" y="2895974"/>
        <a:ext cx="1902842" cy="1298729"/>
      </dsp:txXfrm>
    </dsp:sp>
    <dsp:sp modelId="{83DF9526-527D-4EAE-9AA3-CA82DB1FBE45}">
      <dsp:nvSpPr>
        <dsp:cNvPr id="0" name=""/>
        <dsp:cNvSpPr/>
      </dsp:nvSpPr>
      <dsp:spPr>
        <a:xfrm>
          <a:off x="928088" y="3602028"/>
          <a:ext cx="1521879" cy="152187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b="1" kern="1200" dirty="0"/>
            <a:t>БОЛЕЕ 20 БАНКОВ-ПАРТНЕРОВ</a:t>
          </a:r>
        </a:p>
      </dsp:txBody>
      <dsp:txXfrm>
        <a:off x="1150962" y="3824902"/>
        <a:ext cx="1076131" cy="10761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326337-D0CD-48D6-A0E1-AD5861E1B0BF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41425"/>
            <a:ext cx="47371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FB82C-153F-4E5B-9C4D-5017BDDBB9A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213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/>
          </a:p>
        </p:txBody>
      </p:sp>
    </p:spTree>
    <p:extLst>
      <p:ext uri="{BB962C8B-B14F-4D97-AF65-F5344CB8AC3E}">
        <p14:creationId xmlns:p14="http://schemas.microsoft.com/office/powerpoint/2010/main" val="607933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0740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2723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6743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0073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2FB82C-153F-4E5B-9C4D-5017BDDBB9A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074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30229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Лизинг – приобретение оборудования. 6% - российское оборудование, 8% импортное. </a:t>
            </a:r>
          </a:p>
          <a:p>
            <a:r>
              <a:rPr lang="ru-RU" dirty="0"/>
              <a:t>ФРП – необходимо 50% средств вне займа ФРП (до 35% - кредиты банков, минимум 15% - своих)</a:t>
            </a:r>
          </a:p>
        </p:txBody>
      </p:sp>
    </p:spTree>
    <p:extLst>
      <p:ext uri="{BB962C8B-B14F-4D97-AF65-F5344CB8AC3E}">
        <p14:creationId xmlns:p14="http://schemas.microsoft.com/office/powerpoint/2010/main" val="20102177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Ставка зависит от учетной ставки. Изменения – на следующий день</a:t>
            </a:r>
          </a:p>
        </p:txBody>
      </p:sp>
    </p:spTree>
    <p:extLst>
      <p:ext uri="{BB962C8B-B14F-4D97-AF65-F5344CB8AC3E}">
        <p14:creationId xmlns:p14="http://schemas.microsoft.com/office/powerpoint/2010/main" val="36386109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97081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3923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6811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43906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49074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Слайд по факту нерабочий. Куча букв. Не дает информации о преимуществах от получения услуг. </a:t>
            </a:r>
          </a:p>
          <a:p>
            <a:r>
              <a:rPr lang="ru-RU" dirty="0"/>
              <a:t>Наиболее популярными услугами являются: </a:t>
            </a:r>
          </a:p>
          <a:p>
            <a:endParaRPr lang="ru-RU" dirty="0"/>
          </a:p>
          <a:p>
            <a:r>
              <a:rPr lang="ru-RU" dirty="0"/>
              <a:t>разработка технических решений (предприятие может сэкономить на расходах на разработку технической документации, привлечь профессиональных консультантов, проработать различные варианты организации производственного процесса)</a:t>
            </a:r>
          </a:p>
          <a:p>
            <a:endParaRPr lang="ru-RU" dirty="0"/>
          </a:p>
          <a:p>
            <a:r>
              <a:rPr lang="ru-RU" dirty="0"/>
              <a:t>Маркетинговые услуги, включающие в себя как брендирование продукции, так и проведение исследований рынков с определением наиболее перспективных сегментов, а также потенциальных доходов получателя поддержки</a:t>
            </a:r>
          </a:p>
          <a:p>
            <a:endParaRPr lang="ru-RU" dirty="0"/>
          </a:p>
          <a:p>
            <a:r>
              <a:rPr lang="ru-RU" dirty="0"/>
              <a:t>Разработка программ модернизации, предполагающая проведение всестороннего анализа предприятия с последующей выработкой решений по модернизации производства. Разработанная программа модернизации может служить инструментом для привлечения заемных средств по линии ФРП.</a:t>
            </a:r>
          </a:p>
          <a:p>
            <a:endParaRPr lang="ru-RU" dirty="0"/>
          </a:p>
          <a:p>
            <a:r>
              <a:rPr lang="ru-RU" dirty="0"/>
              <a:t>Патентные услуги  включают в себя как регистрацию товарных знаков, так и </a:t>
            </a:r>
            <a:r>
              <a:rPr lang="ru-RU" dirty="0" err="1"/>
              <a:t>патентнование</a:t>
            </a:r>
            <a:r>
              <a:rPr lang="ru-RU" dirty="0"/>
              <a:t> непосредственно технологий и позволяют сформировать интеллектуальную собственность предприятия.</a:t>
            </a:r>
          </a:p>
          <a:p>
            <a:endParaRPr lang="ru-RU" dirty="0"/>
          </a:p>
          <a:p>
            <a:r>
              <a:rPr lang="ru-RU" dirty="0"/>
              <a:t>Все услуги оказываются за 5% от рыночной стоимости</a:t>
            </a:r>
          </a:p>
        </p:txBody>
      </p:sp>
    </p:spTree>
    <p:extLst>
      <p:ext uri="{BB962C8B-B14F-4D97-AF65-F5344CB8AC3E}">
        <p14:creationId xmlns:p14="http://schemas.microsoft.com/office/powerpoint/2010/main" val="16326546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72971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54547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30288" y="1241425"/>
            <a:ext cx="47371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002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5691" y="349217"/>
            <a:ext cx="1278856" cy="368413"/>
          </a:xfrm>
          <a:prstGeom prst="rect">
            <a:avLst/>
          </a:prstGeom>
        </p:spPr>
      </p:pic>
      <p:sp>
        <p:nvSpPr>
          <p:cNvPr id="11" name="Прямоугольник 10"/>
          <p:cNvSpPr/>
          <p:nvPr userDrawn="1"/>
        </p:nvSpPr>
        <p:spPr>
          <a:xfrm>
            <a:off x="837097" y="358775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980693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5691" y="349217"/>
            <a:ext cx="1278856" cy="368413"/>
          </a:xfrm>
          <a:prstGeom prst="rect">
            <a:avLst/>
          </a:prstGeom>
        </p:spPr>
      </p:pic>
      <p:sp>
        <p:nvSpPr>
          <p:cNvPr id="8" name="Прямоугольник 7"/>
          <p:cNvSpPr/>
          <p:nvPr userDrawn="1"/>
        </p:nvSpPr>
        <p:spPr>
          <a:xfrm>
            <a:off x="837097" y="358775"/>
            <a:ext cx="553490" cy="118333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</p:spTree>
    <p:extLst>
      <p:ext uri="{BB962C8B-B14F-4D97-AF65-F5344CB8AC3E}">
        <p14:creationId xmlns:p14="http://schemas.microsoft.com/office/powerpoint/2010/main" val="3279387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0453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518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938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159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799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923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629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121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/>
          <a:lstStyle/>
          <a:p>
            <a:fld id="{5059C1AD-E551-4CEB-BCD3-CC54D3383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561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 userDrawn="1"/>
        </p:nvSpPr>
        <p:spPr>
          <a:xfrm>
            <a:off x="10111425" y="7070327"/>
            <a:ext cx="418910" cy="418910"/>
          </a:xfrm>
          <a:prstGeom prst="ellipse">
            <a:avLst/>
          </a:prstGeom>
          <a:solidFill>
            <a:srgbClr val="F7F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0729D-6DE3-4785-BDC3-95AD7889F248}" type="datetimeFigureOut">
              <a:rPr lang="ru-RU" smtClean="0"/>
              <a:pPr/>
              <a:t>16.09.2019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10089705" y="7127888"/>
            <a:ext cx="462349" cy="281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B4796126-9FE8-47CA-8F39-CFE5822E4F2F}" type="slidenum">
              <a:rPr lang="ru-RU" sz="1228" smtClean="0">
                <a:solidFill>
                  <a:srgbClr val="562212"/>
                </a:solidFill>
              </a:rPr>
              <a:pPr algn="ctr"/>
              <a:t>‹#›</a:t>
            </a:fld>
            <a:endParaRPr lang="ru-RU" sz="1228" dirty="0">
              <a:solidFill>
                <a:srgbClr val="56221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423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emf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emf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emf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emf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11.emf"/><Relationship Id="rId9" Type="http://schemas.microsoft.com/office/2007/relationships/diagramDrawing" Target="../diagrams/drawing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dasreda.ru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.emf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/>
          <a:srcRect t="29636" r="25088"/>
          <a:stretch/>
        </p:blipFill>
        <p:spPr>
          <a:xfrm>
            <a:off x="4929913" y="-157593"/>
            <a:ext cx="6645162" cy="6239912"/>
          </a:xfrm>
          <a:prstGeom prst="rect">
            <a:avLst/>
          </a:prstGeom>
        </p:spPr>
      </p:pic>
      <p:sp>
        <p:nvSpPr>
          <p:cNvPr id="23" name="Арка 22"/>
          <p:cNvSpPr/>
          <p:nvPr/>
        </p:nvSpPr>
        <p:spPr>
          <a:xfrm rot="18477485">
            <a:off x="-2152382" y="5761648"/>
            <a:ext cx="4829763" cy="4829763"/>
          </a:xfrm>
          <a:prstGeom prst="blockArc">
            <a:avLst>
              <a:gd name="adj1" fmla="val 14106148"/>
              <a:gd name="adj2" fmla="val 3789708"/>
              <a:gd name="adj3" fmla="val 15986"/>
            </a:avLst>
          </a:prstGeom>
          <a:solidFill>
            <a:srgbClr val="EDD8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4"/>
          <a:srcRect l="-17723" t="-26887" r="55976" b="59930"/>
          <a:stretch/>
        </p:blipFill>
        <p:spPr>
          <a:xfrm>
            <a:off x="4049963" y="-2132527"/>
            <a:ext cx="1290705" cy="1396466"/>
          </a:xfrm>
          <a:prstGeom prst="rect">
            <a:avLst/>
          </a:prstGeom>
        </p:spPr>
      </p:pic>
      <p:grpSp>
        <p:nvGrpSpPr>
          <p:cNvPr id="14" name="Группа 13"/>
          <p:cNvGrpSpPr/>
          <p:nvPr/>
        </p:nvGrpSpPr>
        <p:grpSpPr>
          <a:xfrm>
            <a:off x="-796619" y="-1934223"/>
            <a:ext cx="3528209" cy="663571"/>
            <a:chOff x="958645" y="338545"/>
            <a:chExt cx="4988478" cy="938213"/>
          </a:xfrm>
        </p:grpSpPr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8645" y="338545"/>
              <a:ext cx="857250" cy="938213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2029171" y="499838"/>
              <a:ext cx="3917952" cy="6799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52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ea typeface="Roboto Medium" panose="02000000000000000000" pitchFamily="2" charset="0"/>
                  <a:cs typeface="Arial" panose="020B0604020202020204" pitchFamily="34" charset="0"/>
                </a:rPr>
                <a:t>МИНИСТЕРСТВО ЭКОНОМИЧЕСКОГО РАЗВИТИЯ РОССИЙСКОЙ ФЕДЕРАЦИИ</a:t>
              </a:r>
            </a:p>
          </p:txBody>
        </p:sp>
      </p:grpSp>
      <p:sp>
        <p:nvSpPr>
          <p:cNvPr id="21" name="Арка 20"/>
          <p:cNvSpPr/>
          <p:nvPr/>
        </p:nvSpPr>
        <p:spPr>
          <a:xfrm rot="9900000">
            <a:off x="9058499" y="6227266"/>
            <a:ext cx="2473453" cy="2473453"/>
          </a:xfrm>
          <a:prstGeom prst="blockArc">
            <a:avLst>
              <a:gd name="adj1" fmla="val 19423086"/>
              <a:gd name="adj2" fmla="val 11079722"/>
              <a:gd name="adj3" fmla="val 15520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7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6">
            <a:lum contrast="-20000"/>
          </a:blip>
          <a:stretch>
            <a:fillRect/>
          </a:stretch>
        </p:blipFill>
        <p:spPr>
          <a:xfrm>
            <a:off x="5780443" y="-1070814"/>
            <a:ext cx="1854042" cy="185349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01675" y="314036"/>
            <a:ext cx="813089" cy="218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12101" y="7084291"/>
            <a:ext cx="566252" cy="37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62110" y="3318426"/>
            <a:ext cx="7191657" cy="3522038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/>
          <p:cNvGrpSpPr/>
          <p:nvPr/>
        </p:nvGrpSpPr>
        <p:grpSpPr>
          <a:xfrm>
            <a:off x="920709" y="1336012"/>
            <a:ext cx="9091392" cy="2582371"/>
            <a:chOff x="920709" y="2234968"/>
            <a:chExt cx="8532371" cy="2423584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 rotWithShape="1">
            <a:blip r:embed="rId7"/>
            <a:srcRect l="82864"/>
            <a:stretch/>
          </p:blipFill>
          <p:spPr>
            <a:xfrm>
              <a:off x="8011434" y="2234968"/>
              <a:ext cx="1441646" cy="2423584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0709" y="2629589"/>
              <a:ext cx="6976492" cy="1295192"/>
            </a:xfrm>
            <a:prstGeom prst="rect">
              <a:avLst/>
            </a:prstGeom>
          </p:spPr>
        </p:pic>
      </p:grpSp>
      <p:sp>
        <p:nvSpPr>
          <p:cNvPr id="9" name="Прямоугольник 8"/>
          <p:cNvSpPr/>
          <p:nvPr/>
        </p:nvSpPr>
        <p:spPr>
          <a:xfrm>
            <a:off x="1073496" y="3479615"/>
            <a:ext cx="6968884" cy="3129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defRPr/>
            </a:pPr>
            <a:r>
              <a:rPr lang="ru-RU" sz="3100" b="1" dirty="0">
                <a:solidFill>
                  <a:schemeClr val="bg1"/>
                </a:solidFill>
                <a:latin typeface="Calibri" pitchFamily="34" charset="0"/>
              </a:rPr>
              <a:t>Фонд поддержки предпринимательства</a:t>
            </a:r>
            <a:br>
              <a:rPr lang="ru-RU" sz="3100" b="1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ru-RU" sz="3100" b="1" dirty="0">
                <a:solidFill>
                  <a:schemeClr val="bg1"/>
                </a:solidFill>
                <a:latin typeface="Calibri" pitchFamily="34" charset="0"/>
              </a:rPr>
              <a:t>и промышленности Ленинградской области, </a:t>
            </a:r>
            <a:r>
              <a:rPr lang="ru-RU" sz="3100" b="1" dirty="0" err="1">
                <a:solidFill>
                  <a:schemeClr val="bg1"/>
                </a:solidFill>
                <a:latin typeface="Calibri" pitchFamily="34" charset="0"/>
              </a:rPr>
              <a:t>микрокредитная</a:t>
            </a:r>
            <a:r>
              <a:rPr lang="ru-RU" sz="3100" b="1" dirty="0">
                <a:solidFill>
                  <a:schemeClr val="bg1"/>
                </a:solidFill>
                <a:latin typeface="Calibri" pitchFamily="34" charset="0"/>
              </a:rPr>
              <a:t> компания:</a:t>
            </a:r>
            <a:endParaRPr lang="en-US" sz="3100" b="1" dirty="0">
              <a:solidFill>
                <a:schemeClr val="bg1"/>
              </a:solidFill>
              <a:latin typeface="Calibri" pitchFamily="34" charset="0"/>
            </a:endParaRPr>
          </a:p>
          <a:p>
            <a:pPr lvl="0">
              <a:lnSpc>
                <a:spcPct val="107000"/>
              </a:lnSpc>
              <a:defRPr/>
            </a:pPr>
            <a:br>
              <a:rPr lang="ru-RU" sz="3100" b="1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ru-RU" sz="3100" b="1" dirty="0">
                <a:solidFill>
                  <a:schemeClr val="bg1"/>
                </a:solidFill>
                <a:latin typeface="Calibri" pitchFamily="34" charset="0"/>
              </a:rPr>
              <a:t>ГЛАВНЫЕ ЦЕЛИ И КЛЮЧЕВЫЕ ЗАДАЧИ </a:t>
            </a:r>
            <a:endParaRPr kumimoji="0" lang="ru-RU" sz="3100" b="0" i="0" u="none" strike="noStrike" kern="1200" cap="none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32403" y="256939"/>
            <a:ext cx="1534076" cy="5257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1A4BEE7F-CB68-4297-8DFC-D7422CFA220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25334" y="306704"/>
            <a:ext cx="4602609" cy="1451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93403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1"/>
            <a:ext cx="10691813" cy="75596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b="44173"/>
          <a:stretch/>
        </p:blipFill>
        <p:spPr>
          <a:xfrm rot="3280235">
            <a:off x="-1419939" y="2746902"/>
            <a:ext cx="6966537" cy="3894792"/>
          </a:xfrm>
          <a:prstGeom prst="rect">
            <a:avLst/>
          </a:prstGeom>
        </p:spPr>
      </p:pic>
      <p:sp>
        <p:nvSpPr>
          <p:cNvPr id="19" name="Арка 18"/>
          <p:cNvSpPr/>
          <p:nvPr/>
        </p:nvSpPr>
        <p:spPr>
          <a:xfrm>
            <a:off x="7054596" y="-1954101"/>
            <a:ext cx="4614458" cy="4614458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7991782">
            <a:off x="4840790" y="6144037"/>
            <a:ext cx="3537529" cy="353752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953" y="1358877"/>
            <a:ext cx="9234192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ru-RU" sz="54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4400" b="1" dirty="0">
                <a:solidFill>
                  <a:schemeClr val="bg1"/>
                </a:solidFill>
                <a:latin typeface="Arial Black" panose="020B0A04020102020204" pitchFamily="34" charset="0"/>
              </a:rPr>
              <a:t>ЕДИНАЯ ПЛОЩАДКА ДЛЯ МАЛОГО И СРЕДНЕГО БИЗНЕСА</a:t>
            </a:r>
            <a:r>
              <a:rPr lang="en-US" sz="4400" b="1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br>
              <a:rPr lang="ru-RU" sz="4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4400" b="1" dirty="0">
                <a:solidFill>
                  <a:schemeClr val="bg1"/>
                </a:solidFill>
                <a:latin typeface="Arial Black" panose="020B0A04020102020204" pitchFamily="34" charset="0"/>
              </a:rPr>
              <a:t>ЛЕНИНГРАДСКОЙ ОБЛАСТИ</a:t>
            </a:r>
            <a:endParaRPr lang="ru-RU" sz="4400" dirty="0">
              <a:solidFill>
                <a:schemeClr val="bg1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7953" y="5149604"/>
            <a:ext cx="2398886" cy="104061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9726" y="353128"/>
            <a:ext cx="1295626" cy="373244"/>
          </a:xfrm>
          <a:prstGeom prst="rect">
            <a:avLst/>
          </a:prstGeom>
        </p:spPr>
      </p:pic>
      <p:grpSp>
        <p:nvGrpSpPr>
          <p:cNvPr id="28" name="Группа 27"/>
          <p:cNvGrpSpPr/>
          <p:nvPr/>
        </p:nvGrpSpPr>
        <p:grpSpPr>
          <a:xfrm rot="5400000">
            <a:off x="3921760" y="1064615"/>
            <a:ext cx="1391920" cy="967384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29" name="Прямоугольник 28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4" name="Арка 23"/>
          <p:cNvSpPr/>
          <p:nvPr/>
        </p:nvSpPr>
        <p:spPr>
          <a:xfrm rot="18962746">
            <a:off x="-331598" y="5286411"/>
            <a:ext cx="916003" cy="916003"/>
          </a:xfrm>
          <a:prstGeom prst="blockArc">
            <a:avLst>
              <a:gd name="adj1" fmla="val 12179502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41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382288" y="4538395"/>
            <a:ext cx="4419045" cy="414955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5957463" y="-905376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29310" y="590455"/>
            <a:ext cx="8410705" cy="551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Центр «Мой бизнес» - это: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9310" y="1341645"/>
            <a:ext cx="4588924" cy="4413696"/>
          </a:xfrm>
          <a:prstGeom prst="rect">
            <a:avLst/>
          </a:prstGeom>
          <a:noFill/>
        </p:spPr>
        <p:txBody>
          <a:bodyPr wrap="square" numCol="1" spcCol="216000" rtlCol="0">
            <a:noAutofit/>
          </a:bodyPr>
          <a:lstStyle/>
          <a:p>
            <a:pPr marL="235289" indent="-235289">
              <a:spcBef>
                <a:spcPts val="526"/>
              </a:spcBef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2400" b="1" dirty="0">
                <a:solidFill>
                  <a:srgbClr val="562212"/>
                </a:solidFill>
                <a:latin typeface="Arial Black" panose="020B0A04020102020204" pitchFamily="34" charset="0"/>
              </a:rPr>
              <a:t>Единый клиентский офис</a:t>
            </a:r>
          </a:p>
          <a:p>
            <a:pPr marL="235289" indent="-235289">
              <a:spcBef>
                <a:spcPts val="526"/>
              </a:spcBef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2400" b="1" dirty="0">
                <a:solidFill>
                  <a:srgbClr val="562212"/>
                </a:solidFill>
                <a:latin typeface="Arial Black" panose="020B0A04020102020204" pitchFamily="34" charset="0"/>
              </a:rPr>
              <a:t>Единое кредитное «окно»</a:t>
            </a:r>
          </a:p>
          <a:p>
            <a:pPr marL="235289" indent="-235289">
              <a:spcBef>
                <a:spcPts val="526"/>
              </a:spcBef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2400" b="1" dirty="0">
                <a:solidFill>
                  <a:srgbClr val="562212"/>
                </a:solidFill>
                <a:latin typeface="Arial Black" panose="020B0A04020102020204" pitchFamily="34" charset="0"/>
              </a:rPr>
              <a:t>Единый орган управления организациями поддержки МСП </a:t>
            </a:r>
          </a:p>
          <a:p>
            <a:pPr marL="235289" indent="-235289">
              <a:spcBef>
                <a:spcPts val="526"/>
              </a:spcBef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2400" b="1" dirty="0">
                <a:solidFill>
                  <a:srgbClr val="562212"/>
                </a:solidFill>
                <a:latin typeface="Arial Black" panose="020B0A04020102020204" pitchFamily="34" charset="0"/>
              </a:rPr>
              <a:t>Центр оказания услуг «Мой бизнес»</a:t>
            </a:r>
          </a:p>
          <a:p>
            <a:pPr marL="235289" indent="-235289">
              <a:spcBef>
                <a:spcPts val="526"/>
              </a:spcBef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2400" b="1" dirty="0">
              <a:latin typeface="Calibri" pitchFamily="34" charset="0"/>
            </a:endParaRPr>
          </a:p>
          <a:p>
            <a:pPr>
              <a:spcBef>
                <a:spcPts val="526"/>
              </a:spcBef>
              <a:buClr>
                <a:srgbClr val="ED5338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b="1" dirty="0">
              <a:solidFill>
                <a:srgbClr val="FF0000"/>
              </a:solidFill>
            </a:endParaRPr>
          </a:p>
          <a:p>
            <a:pPr>
              <a:spcBef>
                <a:spcPts val="526"/>
              </a:spcBef>
              <a:buClr>
                <a:srgbClr val="ED5338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b="1" dirty="0">
              <a:solidFill>
                <a:srgbClr val="FF0000"/>
              </a:solidFill>
            </a:endParaRPr>
          </a:p>
          <a:p>
            <a:pPr>
              <a:spcBef>
                <a:spcPts val="526"/>
              </a:spcBef>
              <a:buClr>
                <a:srgbClr val="ED5338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r>
              <a:rPr lang="ru-RU" sz="1600" b="1" dirty="0">
                <a:solidFill>
                  <a:srgbClr val="FF0000"/>
                </a:solidFill>
              </a:rPr>
              <a:t>Санкт-Петербург, пр. Энергетиков д. 3А, бизнес-центр «Лада» 8 (812) 309-46-88, </a:t>
            </a:r>
            <a:r>
              <a:rPr lang="en-US" sz="1600" b="1" dirty="0">
                <a:solidFill>
                  <a:srgbClr val="FF0000"/>
                </a:solidFill>
              </a:rPr>
              <a:t>fpp@813.ru</a:t>
            </a:r>
          </a:p>
          <a:p>
            <a:pPr>
              <a:spcBef>
                <a:spcPts val="526"/>
              </a:spcBef>
              <a:buClr>
                <a:srgbClr val="ED5338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b="1" dirty="0">
              <a:solidFill>
                <a:srgbClr val="FF0000"/>
              </a:solidFill>
            </a:endParaRPr>
          </a:p>
          <a:p>
            <a:pPr>
              <a:spcBef>
                <a:spcPts val="526"/>
              </a:spcBef>
              <a:buClr>
                <a:srgbClr val="ED5338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b="1" dirty="0">
              <a:solidFill>
                <a:srgbClr val="FF0000"/>
              </a:solidFill>
            </a:endParaRPr>
          </a:p>
          <a:p>
            <a:pPr marL="235289" indent="-235289">
              <a:spcBef>
                <a:spcPts val="526"/>
              </a:spcBef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2400" b="1" dirty="0">
              <a:latin typeface="Calibri" pitchFamily="34" charset="0"/>
            </a:endParaRPr>
          </a:p>
          <a:p>
            <a:pPr marL="235289" indent="-235289">
              <a:spcBef>
                <a:spcPts val="526"/>
              </a:spcBef>
              <a:buClr>
                <a:srgbClr val="ED5338"/>
              </a:buClr>
              <a:buSzPct val="100000"/>
              <a:buFont typeface="Wingdings" panose="05000000000000000000" pitchFamily="2" charset="2"/>
              <a:buChar char="§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A75F16-C5A1-41CC-859C-5F0645157E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9532" y="1504183"/>
            <a:ext cx="3916512" cy="4088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954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4" name="Прямая соединительная линия 133"/>
          <p:cNvCxnSpPr/>
          <p:nvPr/>
        </p:nvCxnSpPr>
        <p:spPr>
          <a:xfrm>
            <a:off x="3926380" y="3813898"/>
            <a:ext cx="340273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единительная линия 134"/>
          <p:cNvCxnSpPr/>
          <p:nvPr/>
        </p:nvCxnSpPr>
        <p:spPr>
          <a:xfrm>
            <a:off x="3926380" y="4582181"/>
            <a:ext cx="340273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Прямая соединительная линия 132"/>
          <p:cNvCxnSpPr/>
          <p:nvPr/>
        </p:nvCxnSpPr>
        <p:spPr>
          <a:xfrm>
            <a:off x="6589676" y="3819738"/>
            <a:ext cx="340273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Прямая соединительная линия 117"/>
          <p:cNvCxnSpPr/>
          <p:nvPr/>
        </p:nvCxnSpPr>
        <p:spPr>
          <a:xfrm>
            <a:off x="6578626" y="4569457"/>
            <a:ext cx="340273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9" name="Группа 98"/>
          <p:cNvGrpSpPr/>
          <p:nvPr/>
        </p:nvGrpSpPr>
        <p:grpSpPr>
          <a:xfrm flipH="1">
            <a:off x="5975930" y="2760458"/>
            <a:ext cx="963590" cy="894627"/>
            <a:chOff x="4289377" y="1851949"/>
            <a:chExt cx="1284790" cy="1132499"/>
          </a:xfrm>
        </p:grpSpPr>
        <p:cxnSp>
          <p:nvCxnSpPr>
            <p:cNvPr id="100" name="Прямая соединительная линия 99"/>
            <p:cNvCxnSpPr/>
            <p:nvPr/>
          </p:nvCxnSpPr>
          <p:spPr>
            <a:xfrm>
              <a:off x="4289377" y="1851949"/>
              <a:ext cx="509286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Прямая соединительная линия 100"/>
            <p:cNvCxnSpPr/>
            <p:nvPr/>
          </p:nvCxnSpPr>
          <p:spPr>
            <a:xfrm>
              <a:off x="4798663" y="1851949"/>
              <a:ext cx="775504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Группа 14"/>
          <p:cNvGrpSpPr/>
          <p:nvPr/>
        </p:nvGrpSpPr>
        <p:grpSpPr>
          <a:xfrm>
            <a:off x="3936924" y="1701754"/>
            <a:ext cx="1032000" cy="1953579"/>
            <a:chOff x="4289377" y="1851949"/>
            <a:chExt cx="1284790" cy="1132499"/>
          </a:xfrm>
        </p:grpSpPr>
        <p:cxnSp>
          <p:nvCxnSpPr>
            <p:cNvPr id="48" name="Прямая соединительная линия 47"/>
            <p:cNvCxnSpPr/>
            <p:nvPr/>
          </p:nvCxnSpPr>
          <p:spPr>
            <a:xfrm>
              <a:off x="4289377" y="1851949"/>
              <a:ext cx="509286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>
              <a:off x="4798663" y="1851949"/>
              <a:ext cx="775504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Группа 15"/>
          <p:cNvGrpSpPr/>
          <p:nvPr/>
        </p:nvGrpSpPr>
        <p:grpSpPr>
          <a:xfrm>
            <a:off x="3936924" y="2758146"/>
            <a:ext cx="913081" cy="1105947"/>
            <a:chOff x="4289377" y="1851949"/>
            <a:chExt cx="1284790" cy="1132499"/>
          </a:xfrm>
        </p:grpSpPr>
        <p:cxnSp>
          <p:nvCxnSpPr>
            <p:cNvPr id="46" name="Прямая соединительная линия 45"/>
            <p:cNvCxnSpPr/>
            <p:nvPr/>
          </p:nvCxnSpPr>
          <p:spPr>
            <a:xfrm>
              <a:off x="4289377" y="1851949"/>
              <a:ext cx="509286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>
              <a:off x="4798663" y="1851949"/>
              <a:ext cx="775504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Группа 22"/>
          <p:cNvGrpSpPr/>
          <p:nvPr/>
        </p:nvGrpSpPr>
        <p:grpSpPr>
          <a:xfrm flipH="1">
            <a:off x="5890622" y="1640888"/>
            <a:ext cx="1001473" cy="2014445"/>
            <a:chOff x="4289377" y="1851949"/>
            <a:chExt cx="1284790" cy="1132499"/>
          </a:xfrm>
        </p:grpSpPr>
        <p:cxnSp>
          <p:nvCxnSpPr>
            <p:cNvPr id="38" name="Прямая соединительная линия 37"/>
            <p:cNvCxnSpPr/>
            <p:nvPr/>
          </p:nvCxnSpPr>
          <p:spPr>
            <a:xfrm>
              <a:off x="4289377" y="1851949"/>
              <a:ext cx="509286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>
              <a:off x="4798663" y="1851949"/>
              <a:ext cx="775504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Прямоугольник 27"/>
          <p:cNvSpPr/>
          <p:nvPr/>
        </p:nvSpPr>
        <p:spPr>
          <a:xfrm>
            <a:off x="4208150" y="3414172"/>
            <a:ext cx="2406655" cy="1591397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31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850844" y="1225510"/>
            <a:ext cx="3381103" cy="922397"/>
            <a:chOff x="855877" y="1615892"/>
            <a:chExt cx="5450664" cy="1051818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855877" y="1615892"/>
              <a:ext cx="5008063" cy="1051818"/>
              <a:chOff x="915224" y="3341053"/>
              <a:chExt cx="5008063" cy="773349"/>
            </a:xfrm>
          </p:grpSpPr>
          <p:sp>
            <p:nvSpPr>
              <p:cNvPr id="11" name="Прямоугольник 10"/>
              <p:cNvSpPr/>
              <p:nvPr/>
            </p:nvSpPr>
            <p:spPr>
              <a:xfrm>
                <a:off x="954552" y="3341056"/>
                <a:ext cx="4968735" cy="771923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2" name="Прямоугольник 11"/>
              <p:cNvSpPr/>
              <p:nvPr/>
            </p:nvSpPr>
            <p:spPr>
              <a:xfrm>
                <a:off x="954553" y="3341053"/>
                <a:ext cx="419970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915224" y="3539870"/>
                <a:ext cx="330251" cy="378241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rPr>
                  <a:t>1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51" name="Прямоугольник 50"/>
            <p:cNvSpPr/>
            <p:nvPr/>
          </p:nvSpPr>
          <p:spPr>
            <a:xfrm>
              <a:off x="1827554" y="1736627"/>
              <a:ext cx="4478987" cy="84384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3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Региональный центр поддержки предпринимательства</a:t>
              </a: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846138" y="2295330"/>
            <a:ext cx="3111484" cy="922026"/>
            <a:chOff x="856443" y="2475124"/>
            <a:chExt cx="3548056" cy="1051396"/>
          </a:xfrm>
        </p:grpSpPr>
        <p:grpSp>
          <p:nvGrpSpPr>
            <p:cNvPr id="52" name="Группа 51"/>
            <p:cNvGrpSpPr/>
            <p:nvPr/>
          </p:nvGrpSpPr>
          <p:grpSpPr>
            <a:xfrm>
              <a:off x="856443" y="2488694"/>
              <a:ext cx="3548056" cy="1037826"/>
              <a:chOff x="915790" y="3341056"/>
              <a:chExt cx="3548056" cy="763062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954552" y="3341056"/>
                <a:ext cx="3509294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Прямоугольник 53"/>
              <p:cNvSpPr/>
              <p:nvPr/>
            </p:nvSpPr>
            <p:spPr>
              <a:xfrm>
                <a:off x="954550" y="3341056"/>
                <a:ext cx="291490" cy="759728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915790" y="3554107"/>
                <a:ext cx="399763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2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56" name="Прямоугольник 55"/>
            <p:cNvSpPr/>
            <p:nvPr/>
          </p:nvSpPr>
          <p:spPr>
            <a:xfrm>
              <a:off x="1636147" y="2475124"/>
              <a:ext cx="2289334" cy="84384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3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Региональная </a:t>
              </a:r>
              <a:r>
                <a:rPr kumimoji="0" lang="ru-RU" sz="1403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микрокредитная</a:t>
              </a:r>
              <a:r>
                <a:rPr kumimoji="0" lang="ru-RU" sz="1403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компания</a:t>
              </a: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874152" y="3356283"/>
            <a:ext cx="3098423" cy="893039"/>
            <a:chOff x="855877" y="3439505"/>
            <a:chExt cx="3548622" cy="1018343"/>
          </a:xfrm>
        </p:grpSpPr>
        <p:grpSp>
          <p:nvGrpSpPr>
            <p:cNvPr id="57" name="Группа 56"/>
            <p:cNvGrpSpPr/>
            <p:nvPr/>
          </p:nvGrpSpPr>
          <p:grpSpPr>
            <a:xfrm>
              <a:off x="855877" y="3439505"/>
              <a:ext cx="3548622" cy="1018343"/>
              <a:chOff x="915224" y="3341057"/>
              <a:chExt cx="3548622" cy="748737"/>
            </a:xfrm>
          </p:grpSpPr>
          <p:sp>
            <p:nvSpPr>
              <p:cNvPr id="59" name="Прямоугольник 58"/>
              <p:cNvSpPr/>
              <p:nvPr/>
            </p:nvSpPr>
            <p:spPr>
              <a:xfrm>
                <a:off x="954552" y="3341057"/>
                <a:ext cx="3509294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0" name="Прямоугольник 59"/>
              <p:cNvSpPr/>
              <p:nvPr/>
            </p:nvSpPr>
            <p:spPr>
              <a:xfrm>
                <a:off x="915225" y="3341057"/>
                <a:ext cx="316174" cy="746832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915224" y="3566544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rm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>
                    <a:solidFill>
                      <a:srgbClr val="F7F2E5"/>
                    </a:solidFill>
                    <a:latin typeface="Arial Black" panose="020B0A04020102020204" pitchFamily="34" charset="0"/>
                  </a:rPr>
                  <a:t>3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62" name="Прямоугольник 61"/>
            <p:cNvSpPr/>
            <p:nvPr/>
          </p:nvSpPr>
          <p:spPr>
            <a:xfrm>
              <a:off x="1669198" y="3542525"/>
              <a:ext cx="2209806" cy="8438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3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Региональная гарантийная организация</a:t>
              </a:r>
            </a:p>
          </p:txBody>
        </p:sp>
      </p:grpSp>
      <p:grpSp>
        <p:nvGrpSpPr>
          <p:cNvPr id="6" name="Группа 5"/>
          <p:cNvGrpSpPr/>
          <p:nvPr/>
        </p:nvGrpSpPr>
        <p:grpSpPr>
          <a:xfrm>
            <a:off x="860600" y="4405343"/>
            <a:ext cx="3111975" cy="684553"/>
            <a:chOff x="862778" y="5326434"/>
            <a:chExt cx="3548623" cy="780602"/>
          </a:xfrm>
        </p:grpSpPr>
        <p:grpSp>
          <p:nvGrpSpPr>
            <p:cNvPr id="68" name="Группа 67"/>
            <p:cNvGrpSpPr/>
            <p:nvPr/>
          </p:nvGrpSpPr>
          <p:grpSpPr>
            <a:xfrm>
              <a:off x="862778" y="5326434"/>
              <a:ext cx="3548623" cy="780602"/>
              <a:chOff x="915224" y="3341054"/>
              <a:chExt cx="3548623" cy="573938"/>
            </a:xfrm>
          </p:grpSpPr>
          <p:sp>
            <p:nvSpPr>
              <p:cNvPr id="69" name="Прямоугольник 68"/>
              <p:cNvSpPr/>
              <p:nvPr/>
            </p:nvSpPr>
            <p:spPr>
              <a:xfrm>
                <a:off x="954553" y="3341054"/>
                <a:ext cx="3509294" cy="570129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0" name="Прямоугольник 69"/>
              <p:cNvSpPr/>
              <p:nvPr/>
            </p:nvSpPr>
            <p:spPr>
              <a:xfrm>
                <a:off x="930678" y="3341057"/>
                <a:ext cx="314798" cy="573935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915224" y="3470532"/>
                <a:ext cx="399764" cy="318838"/>
              </a:xfrm>
              <a:prstGeom prst="rect">
                <a:avLst/>
              </a:prstGeom>
              <a:noFill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>
                  <a:defRPr sz="1300">
                    <a:solidFill>
                      <a:srgbClr val="F7F2E5"/>
                    </a:solidFill>
                    <a:latin typeface="Arial Black" panose="020B0A04020102020204" pitchFamily="34" charset="0"/>
                  </a:defRPr>
                </a:lvl1pPr>
              </a:lstStyle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ru-RU" sz="1400" dirty="0"/>
                  <a:t>4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2" name="Прямоугольник 71"/>
            <p:cNvSpPr/>
            <p:nvPr/>
          </p:nvSpPr>
          <p:spPr>
            <a:xfrm>
              <a:off x="1586472" y="5390483"/>
              <a:ext cx="2422821" cy="59765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3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Фонд развития промышленности</a:t>
              </a: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6791844" y="1225510"/>
            <a:ext cx="3111975" cy="837697"/>
            <a:chOff x="7421825" y="1792063"/>
            <a:chExt cx="3548622" cy="684602"/>
          </a:xfrm>
        </p:grpSpPr>
        <p:grpSp>
          <p:nvGrpSpPr>
            <p:cNvPr id="73" name="Группа 72"/>
            <p:cNvGrpSpPr/>
            <p:nvPr/>
          </p:nvGrpSpPr>
          <p:grpSpPr>
            <a:xfrm>
              <a:off x="7421825" y="1792063"/>
              <a:ext cx="3548622" cy="684602"/>
              <a:chOff x="915224" y="3341058"/>
              <a:chExt cx="3548622" cy="503354"/>
            </a:xfrm>
          </p:grpSpPr>
          <p:sp>
            <p:nvSpPr>
              <p:cNvPr id="74" name="Прямоугольник 73"/>
              <p:cNvSpPr/>
              <p:nvPr/>
            </p:nvSpPr>
            <p:spPr>
              <a:xfrm>
                <a:off x="954552" y="3341058"/>
                <a:ext cx="3509294" cy="503354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5" name="Прямоугольник 74"/>
              <p:cNvSpPr/>
              <p:nvPr/>
            </p:nvSpPr>
            <p:spPr>
              <a:xfrm>
                <a:off x="954552" y="3341058"/>
                <a:ext cx="290923" cy="503354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915224" y="3423873"/>
                <a:ext cx="399764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rPr>
                  <a:t>5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7" name="Прямоугольник 76"/>
            <p:cNvSpPr/>
            <p:nvPr/>
          </p:nvSpPr>
          <p:spPr>
            <a:xfrm>
              <a:off x="8225454" y="1907356"/>
              <a:ext cx="2453256" cy="428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3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Региональный центр инжиниринга</a:t>
              </a:r>
            </a:p>
          </p:txBody>
        </p:sp>
      </p:grpSp>
      <p:grpSp>
        <p:nvGrpSpPr>
          <p:cNvPr id="83" name="Группа 82"/>
          <p:cNvGrpSpPr/>
          <p:nvPr/>
        </p:nvGrpSpPr>
        <p:grpSpPr>
          <a:xfrm>
            <a:off x="6785315" y="2186225"/>
            <a:ext cx="3111975" cy="821967"/>
            <a:chOff x="915224" y="3341056"/>
            <a:chExt cx="3548622" cy="503356"/>
          </a:xfrm>
        </p:grpSpPr>
        <p:sp>
          <p:nvSpPr>
            <p:cNvPr id="84" name="Прямоугольник 83"/>
            <p:cNvSpPr/>
            <p:nvPr/>
          </p:nvSpPr>
          <p:spPr>
            <a:xfrm>
              <a:off x="954552" y="3341056"/>
              <a:ext cx="3509294" cy="503354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579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Прямоугольник 84"/>
            <p:cNvSpPr/>
            <p:nvPr/>
          </p:nvSpPr>
          <p:spPr>
            <a:xfrm>
              <a:off x="954552" y="3341058"/>
              <a:ext cx="290923" cy="503354"/>
            </a:xfrm>
            <a:prstGeom prst="rect">
              <a:avLst/>
            </a:prstGeom>
            <a:solidFill>
              <a:srgbClr val="ED5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579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915224" y="3423873"/>
              <a:ext cx="399764" cy="318839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>
                <a:defRPr sz="1300">
                  <a:solidFill>
                    <a:srgbClr val="F7F2E5"/>
                  </a:solidFill>
                  <a:latin typeface="Arial Black" panose="020B0A04020102020204" pitchFamily="34" charset="0"/>
                </a:defRPr>
              </a:lvl1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400" b="0" i="0" u="none" strike="noStrike" kern="1200" cap="none" spc="0" normalizeH="0" baseline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rPr>
                <a:t>6</a:t>
              </a:r>
              <a:endPara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7F2E5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88" name="Группа 87"/>
          <p:cNvGrpSpPr/>
          <p:nvPr/>
        </p:nvGrpSpPr>
        <p:grpSpPr>
          <a:xfrm>
            <a:off x="6791844" y="3103090"/>
            <a:ext cx="3113641" cy="915455"/>
            <a:chOff x="7381952" y="2505568"/>
            <a:chExt cx="3550520" cy="684605"/>
          </a:xfrm>
        </p:grpSpPr>
        <p:grpSp>
          <p:nvGrpSpPr>
            <p:cNvPr id="89" name="Группа 88"/>
            <p:cNvGrpSpPr/>
            <p:nvPr/>
          </p:nvGrpSpPr>
          <p:grpSpPr>
            <a:xfrm>
              <a:off x="7381952" y="2505568"/>
              <a:ext cx="3550520" cy="684605"/>
              <a:chOff x="880753" y="3076900"/>
              <a:chExt cx="3550520" cy="503357"/>
            </a:xfrm>
          </p:grpSpPr>
          <p:sp>
            <p:nvSpPr>
              <p:cNvPr id="91" name="Прямоугольник 90"/>
              <p:cNvSpPr/>
              <p:nvPr/>
            </p:nvSpPr>
            <p:spPr>
              <a:xfrm>
                <a:off x="921979" y="3076903"/>
                <a:ext cx="3509294" cy="503354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2" name="Прямоугольник 91"/>
              <p:cNvSpPr/>
              <p:nvPr/>
            </p:nvSpPr>
            <p:spPr>
              <a:xfrm>
                <a:off x="921979" y="3076900"/>
                <a:ext cx="290923" cy="503354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579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5" name="TextBox 104"/>
              <p:cNvSpPr txBox="1"/>
              <p:nvPr/>
            </p:nvSpPr>
            <p:spPr>
              <a:xfrm>
                <a:off x="880753" y="3152102"/>
                <a:ext cx="573846" cy="318839"/>
              </a:xfrm>
              <a:prstGeom prst="rect">
                <a:avLst/>
              </a:prstGeom>
              <a:noFill/>
            </p:spPr>
            <p:txBody>
              <a:bodyPr wrap="square" rtlCol="0" anchor="ctr">
                <a:noAutofit/>
              </a:bodyPr>
              <a:lstStyle>
                <a:defPPr>
                  <a:defRPr lang="en-US"/>
                </a:defPPr>
                <a:lvl1pPr>
                  <a:defRPr sz="1300">
                    <a:solidFill>
                      <a:srgbClr val="F7F2E5"/>
                    </a:solidFill>
                    <a:latin typeface="Arial Black" panose="020B0A04020102020204" pitchFamily="34" charset="0"/>
                  </a:defRPr>
                </a:lvl1pPr>
              </a:lstStyle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dirty="0">
                    <a:ln>
                      <a:noFill/>
                    </a:ln>
                    <a:solidFill>
                      <a:srgbClr val="F7F2E5"/>
                    </a:solidFill>
                    <a:effectLst/>
                    <a:uLnTx/>
                    <a:uFillTx/>
                    <a:latin typeface="Arial Black" panose="020B0A04020102020204" pitchFamily="34" charset="0"/>
                    <a:ea typeface="+mn-ea"/>
                    <a:cs typeface="+mn-cs"/>
                  </a:rPr>
                  <a:t>7</a:t>
                </a:r>
                <a:endParaRPr kumimoji="0" lang="ru-RU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7F2E5"/>
                  </a:solidFill>
                  <a:effectLst/>
                  <a:uLnTx/>
                  <a:uFillTx/>
                  <a:latin typeface="Arial Black" panose="020B0A04020102020204" pitchFamily="34" charset="0"/>
                  <a:ea typeface="+mn-ea"/>
                  <a:cs typeface="+mn-cs"/>
                </a:endParaRPr>
              </a:p>
            </p:txBody>
          </p:sp>
        </p:grpSp>
        <p:sp>
          <p:nvSpPr>
            <p:cNvPr id="90" name="Прямоугольник 89"/>
            <p:cNvSpPr/>
            <p:nvPr/>
          </p:nvSpPr>
          <p:spPr>
            <a:xfrm>
              <a:off x="8131330" y="2516559"/>
              <a:ext cx="2507505" cy="66747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526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562212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Уполномоченный по защите прав предпринимателей Ленинградской области</a:t>
              </a:r>
            </a:p>
          </p:txBody>
        </p:sp>
      </p:grpSp>
      <p:grpSp>
        <p:nvGrpSpPr>
          <p:cNvPr id="96" name="Группа 95"/>
          <p:cNvGrpSpPr/>
          <p:nvPr/>
        </p:nvGrpSpPr>
        <p:grpSpPr>
          <a:xfrm>
            <a:off x="6752686" y="4155314"/>
            <a:ext cx="3160102" cy="878746"/>
            <a:chOff x="860346" y="3341058"/>
            <a:chExt cx="3603500" cy="503356"/>
          </a:xfrm>
        </p:grpSpPr>
        <p:sp>
          <p:nvSpPr>
            <p:cNvPr id="97" name="Прямоугольник 96"/>
            <p:cNvSpPr/>
            <p:nvPr/>
          </p:nvSpPr>
          <p:spPr>
            <a:xfrm>
              <a:off x="954552" y="3341058"/>
              <a:ext cx="3509294" cy="503354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579" dirty="0"/>
            </a:p>
          </p:txBody>
        </p:sp>
        <p:sp>
          <p:nvSpPr>
            <p:cNvPr id="98" name="Прямоугольник 97"/>
            <p:cNvSpPr/>
            <p:nvPr/>
          </p:nvSpPr>
          <p:spPr>
            <a:xfrm>
              <a:off x="954552" y="3341060"/>
              <a:ext cx="290923" cy="503354"/>
            </a:xfrm>
            <a:prstGeom prst="rect">
              <a:avLst/>
            </a:prstGeom>
            <a:solidFill>
              <a:srgbClr val="ED5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579"/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60346" y="3446380"/>
              <a:ext cx="640395" cy="318839"/>
            </a:xfrm>
            <a:prstGeom prst="rect">
              <a:avLst/>
            </a:prstGeom>
            <a:noFill/>
          </p:spPr>
          <p:txBody>
            <a:bodyPr wrap="square" rtlCol="0" anchor="ctr">
              <a:normAutofit/>
            </a:bodyPr>
            <a:lstStyle/>
            <a:p>
              <a:r>
                <a:rPr lang="ru-RU" sz="1400" dirty="0">
                  <a:solidFill>
                    <a:srgbClr val="F7F2E5"/>
                  </a:solidFill>
                  <a:latin typeface="Arial Black" panose="020B0A04020102020204" pitchFamily="34" charset="0"/>
                </a:rPr>
                <a:t>8</a:t>
              </a:r>
            </a:p>
          </p:txBody>
        </p:sp>
      </p:grpSp>
      <p:sp>
        <p:nvSpPr>
          <p:cNvPr id="107" name="Прямоугольник 106"/>
          <p:cNvSpPr/>
          <p:nvPr/>
        </p:nvSpPr>
        <p:spPr>
          <a:xfrm>
            <a:off x="7396897" y="4328698"/>
            <a:ext cx="2275843" cy="5241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Aft>
                <a:spcPts val="526"/>
              </a:spcAft>
            </a:pPr>
            <a:r>
              <a:rPr lang="ru-RU" sz="1403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Сервисы для бизнеса: окна МФЦ</a:t>
            </a:r>
          </a:p>
        </p:txBody>
      </p:sp>
      <p:sp>
        <p:nvSpPr>
          <p:cNvPr id="137" name="Прямоугольник 136"/>
          <p:cNvSpPr/>
          <p:nvPr/>
        </p:nvSpPr>
        <p:spPr>
          <a:xfrm>
            <a:off x="7074930" y="2333576"/>
            <a:ext cx="2716872" cy="5241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526"/>
              </a:spcAft>
            </a:pPr>
            <a:r>
              <a:rPr lang="ru-RU" sz="1403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инноваций социальной сферы </a:t>
            </a:r>
          </a:p>
        </p:txBody>
      </p:sp>
      <p:grpSp>
        <p:nvGrpSpPr>
          <p:cNvPr id="120" name="Группа 119"/>
          <p:cNvGrpSpPr/>
          <p:nvPr/>
        </p:nvGrpSpPr>
        <p:grpSpPr>
          <a:xfrm>
            <a:off x="4486656" y="3906814"/>
            <a:ext cx="1981459" cy="941241"/>
            <a:chOff x="6472893" y="1631494"/>
            <a:chExt cx="1981459" cy="941241"/>
          </a:xfrm>
        </p:grpSpPr>
        <p:sp>
          <p:nvSpPr>
            <p:cNvPr id="129" name="Прямоугольник 128"/>
            <p:cNvSpPr/>
            <p:nvPr/>
          </p:nvSpPr>
          <p:spPr>
            <a:xfrm>
              <a:off x="6478458" y="2105299"/>
              <a:ext cx="1975894" cy="46743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>
                <a:lnSpc>
                  <a:spcPct val="85000"/>
                </a:lnSpc>
                <a:spcAft>
                  <a:spcPts val="526"/>
                </a:spcAft>
                <a:defRPr/>
              </a:pPr>
              <a:r>
                <a:rPr lang="ru-RU" sz="1403" b="1" dirty="0">
                  <a:solidFill>
                    <a:srgbClr val="ED5338"/>
                  </a:solidFill>
                  <a:latin typeface="Circe Bold" panose="020B0602020203020203" pitchFamily="34" charset="-52"/>
                  <a:cs typeface="Arial" panose="020B0604020202020204" pitchFamily="34" charset="0"/>
                </a:rPr>
                <a:t>Центр для предпринимателей</a:t>
              </a: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6472893" y="1631494"/>
              <a:ext cx="191180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spc="-150" dirty="0">
                  <a:solidFill>
                    <a:srgbClr val="562212"/>
                  </a:solidFill>
                  <a:latin typeface="Circe" panose="020B0502020203020203" pitchFamily="34" charset="-52"/>
                </a:rPr>
                <a:t>www.</a:t>
              </a:r>
              <a:r>
                <a:rPr lang="ru-RU" sz="2800" spc="-150" dirty="0">
                  <a:solidFill>
                    <a:srgbClr val="562212"/>
                  </a:solidFill>
                  <a:latin typeface="Circe" panose="020B0502020203020203" pitchFamily="34" charset="-52"/>
                </a:rPr>
                <a:t>813.</a:t>
              </a:r>
              <a:r>
                <a:rPr lang="en-US" sz="2800" spc="-150" dirty="0" err="1">
                  <a:solidFill>
                    <a:srgbClr val="562212"/>
                  </a:solidFill>
                  <a:latin typeface="Circe" panose="020B0502020203020203" pitchFamily="34" charset="-52"/>
                </a:rPr>
                <a:t>ru</a:t>
              </a:r>
              <a:r>
                <a:rPr lang="en-US" sz="2800" spc="-150" dirty="0">
                  <a:solidFill>
                    <a:srgbClr val="562212"/>
                  </a:solidFill>
                  <a:latin typeface="Circe" panose="020B0502020203020203" pitchFamily="34" charset="-52"/>
                </a:rPr>
                <a:t> </a:t>
              </a:r>
              <a:r>
                <a:rPr lang="ru-RU" sz="2800" spc="-150" dirty="0">
                  <a:solidFill>
                    <a:srgbClr val="562212"/>
                  </a:solidFill>
                  <a:latin typeface="Circe" panose="020B0502020203020203" pitchFamily="34" charset="-52"/>
                </a:rPr>
                <a:t> </a:t>
              </a:r>
            </a:p>
          </p:txBody>
        </p:sp>
      </p:grpSp>
      <p:sp>
        <p:nvSpPr>
          <p:cNvPr id="119" name="TextBox 118"/>
          <p:cNvSpPr txBox="1"/>
          <p:nvPr/>
        </p:nvSpPr>
        <p:spPr>
          <a:xfrm>
            <a:off x="692364" y="590455"/>
            <a:ext cx="8782552" cy="55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Центр «Мой бизнес»</a:t>
            </a:r>
          </a:p>
        </p:txBody>
      </p:sp>
    </p:spTree>
    <p:extLst>
      <p:ext uri="{BB962C8B-B14F-4D97-AF65-F5344CB8AC3E}">
        <p14:creationId xmlns:p14="http://schemas.microsoft.com/office/powerpoint/2010/main" val="1017702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038027" y="5325988"/>
            <a:ext cx="4419045" cy="414955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5957463" y="-905376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29309" y="590455"/>
            <a:ext cx="9652363" cy="1472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Национальный проект </a:t>
            </a:r>
            <a:b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«МСП и поддержка индивидуальной предпринимательской инициативы»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CA745F7-441E-486D-B9EE-490409C6CD98}"/>
              </a:ext>
            </a:extLst>
          </p:cNvPr>
          <p:cNvSpPr/>
          <p:nvPr/>
        </p:nvSpPr>
        <p:spPr>
          <a:xfrm>
            <a:off x="844551" y="2377610"/>
            <a:ext cx="595341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Улучшение условий ведения предпринимательской </a:t>
            </a:r>
            <a:b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деятельности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Расширение доступа субъектов МСП к финансовым ресурсам, в том числе к льготному финансированию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Акселерация субъектов МСП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Создание системы поддержки фермеров и развитие сельской кооперации</a:t>
            </a:r>
            <a:endParaRPr lang="ru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Популяризация предпринимательства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За 39 показателей из 52 отвечает Фонд!</a:t>
            </a:r>
          </a:p>
          <a:p>
            <a:endParaRPr lang="ru-RU" dirty="0">
              <a:solidFill>
                <a:srgbClr val="562212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96DF156-CAE0-4793-AF98-235DF1F728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97965" y="2595265"/>
            <a:ext cx="3736831" cy="2369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610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038027" y="5325988"/>
            <a:ext cx="4419045" cy="414955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5957463" y="-905376"/>
            <a:ext cx="2322296" cy="232851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29310" y="590455"/>
            <a:ext cx="8137964" cy="1013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Ключевой показатель национального проекта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CBCD79A-C8BF-4C47-AD6D-70913FB79EC0}"/>
              </a:ext>
            </a:extLst>
          </p:cNvPr>
          <p:cNvSpPr/>
          <p:nvPr/>
        </p:nvSpPr>
        <p:spPr>
          <a:xfrm>
            <a:off x="729310" y="1722101"/>
            <a:ext cx="9024291" cy="5155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Увеличение численности занятых в МСП </a:t>
            </a:r>
            <a:b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</a:br>
            <a:r>
              <a:rPr lang="ru-RU" sz="2400" dirty="0">
                <a:solidFill>
                  <a:srgbClr val="562212"/>
                </a:solidFill>
                <a:latin typeface="Arial Black" panose="020B0A04020102020204" pitchFamily="34" charset="0"/>
              </a:rPr>
              <a:t>в 2024 году</a:t>
            </a:r>
          </a:p>
          <a:p>
            <a:endParaRPr lang="ru-RU" sz="2400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Российская Федерация</a:t>
            </a:r>
          </a:p>
          <a:p>
            <a:r>
              <a:rPr lang="ru-RU" sz="2400" b="1" dirty="0">
                <a:solidFill>
                  <a:srgbClr val="562212"/>
                </a:solidFill>
                <a:latin typeface="Arial Black" panose="020B0A04020102020204" pitchFamily="34" charset="0"/>
              </a:rPr>
              <a:t>в 1,6 раза (до 25 млн человек)</a:t>
            </a:r>
          </a:p>
          <a:p>
            <a:endParaRPr lang="ru-RU" sz="2400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r>
              <a:rPr lang="ru-RU" sz="2400" b="1" dirty="0">
                <a:solidFill>
                  <a:srgbClr val="C00000"/>
                </a:solidFill>
                <a:latin typeface="Arial Black" panose="020B0A04020102020204" pitchFamily="34" charset="0"/>
              </a:rPr>
              <a:t>Ленинградская область</a:t>
            </a:r>
          </a:p>
          <a:p>
            <a:endParaRPr lang="ru-RU" sz="500" dirty="0">
              <a:latin typeface="Arial Black" panose="020B0A04020102020204" pitchFamily="34" charset="0"/>
            </a:endParaRPr>
          </a:p>
          <a:p>
            <a:pPr fontAlgn="t"/>
            <a:r>
              <a:rPr lang="ru-RU" sz="2400" b="1" dirty="0">
                <a:solidFill>
                  <a:srgbClr val="562212"/>
                </a:solidFill>
                <a:latin typeface="Arial Black" panose="020B0A04020102020204" pitchFamily="34" charset="0"/>
              </a:rPr>
              <a:t>2018 год - 196 800 чел.</a:t>
            </a:r>
            <a:endParaRPr lang="ru-RU" sz="2400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pPr fontAlgn="t"/>
            <a:endParaRPr lang="ru-RU" sz="2400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pPr fontAlgn="t"/>
            <a:r>
              <a:rPr lang="ru-RU" sz="2400" b="1" dirty="0">
                <a:solidFill>
                  <a:srgbClr val="562212"/>
                </a:solidFill>
                <a:latin typeface="Arial Black" panose="020B0A04020102020204" pitchFamily="34" charset="0"/>
              </a:rPr>
              <a:t>2019 год - 200 000 чел.</a:t>
            </a:r>
            <a:endParaRPr lang="ru-RU" sz="2400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pPr fontAlgn="t"/>
            <a:endParaRPr lang="ru-RU" sz="2400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pPr fontAlgn="t"/>
            <a:r>
              <a:rPr lang="ru-RU" sz="2400" b="1" dirty="0">
                <a:solidFill>
                  <a:srgbClr val="562212"/>
                </a:solidFill>
                <a:latin typeface="Arial Black" panose="020B0A04020102020204" pitchFamily="34" charset="0"/>
              </a:rPr>
              <a:t>2024 год - 234 000 чел.</a:t>
            </a:r>
            <a:endParaRPr lang="ru-RU" sz="2400" dirty="0">
              <a:solidFill>
                <a:srgbClr val="562212"/>
              </a:solidFill>
              <a:latin typeface="Arial Black" panose="020B0A04020102020204" pitchFamily="34" charset="0"/>
            </a:endParaRPr>
          </a:p>
          <a:p>
            <a:pPr fontAlgn="t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0190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1"/>
            <a:ext cx="10691813" cy="75596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b="44173"/>
          <a:stretch/>
        </p:blipFill>
        <p:spPr>
          <a:xfrm rot="3280235">
            <a:off x="-1419939" y="2746902"/>
            <a:ext cx="6966537" cy="3894792"/>
          </a:xfrm>
          <a:prstGeom prst="rect">
            <a:avLst/>
          </a:prstGeom>
        </p:spPr>
      </p:pic>
      <p:sp>
        <p:nvSpPr>
          <p:cNvPr id="19" name="Арка 18"/>
          <p:cNvSpPr/>
          <p:nvPr/>
        </p:nvSpPr>
        <p:spPr>
          <a:xfrm>
            <a:off x="7054596" y="-1954101"/>
            <a:ext cx="4614458" cy="4614458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7991782">
            <a:off x="4840790" y="6144037"/>
            <a:ext cx="3537529" cy="353752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953" y="1358877"/>
            <a:ext cx="9234192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ru-RU" sz="54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4400" b="1" dirty="0">
                <a:solidFill>
                  <a:schemeClr val="bg1"/>
                </a:solidFill>
                <a:latin typeface="Arial Black" panose="020B0A04020102020204" pitchFamily="34" charset="0"/>
              </a:rPr>
              <a:t>ВОЗМОЖНОСТИ ДЛЯ  </a:t>
            </a:r>
            <a:br>
              <a:rPr lang="ru-RU" sz="44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ru-RU" sz="4400" b="1" dirty="0">
                <a:solidFill>
                  <a:schemeClr val="bg1"/>
                </a:solidFill>
                <a:latin typeface="Arial Black" panose="020B0A04020102020204" pitchFamily="34" charset="0"/>
              </a:rPr>
              <a:t>БИЗНЕСА</a:t>
            </a:r>
            <a:endParaRPr lang="ru-RU" sz="4400" dirty="0">
              <a:solidFill>
                <a:schemeClr val="bg1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74008" y="4549078"/>
            <a:ext cx="2398886" cy="104061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9726" y="353128"/>
            <a:ext cx="1295626" cy="373244"/>
          </a:xfrm>
          <a:prstGeom prst="rect">
            <a:avLst/>
          </a:prstGeom>
        </p:spPr>
      </p:pic>
      <p:grpSp>
        <p:nvGrpSpPr>
          <p:cNvPr id="28" name="Группа 27"/>
          <p:cNvGrpSpPr/>
          <p:nvPr/>
        </p:nvGrpSpPr>
        <p:grpSpPr>
          <a:xfrm rot="5400000">
            <a:off x="3921760" y="1064615"/>
            <a:ext cx="1391920" cy="967384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29" name="Прямоугольник 28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4" name="Арка 23"/>
          <p:cNvSpPr/>
          <p:nvPr/>
        </p:nvSpPr>
        <p:spPr>
          <a:xfrm rot="18962746">
            <a:off x="-331598" y="5286411"/>
            <a:ext cx="916003" cy="916003"/>
          </a:xfrm>
          <a:prstGeom prst="blockArc">
            <a:avLst>
              <a:gd name="adj1" fmla="val 12179502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175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389333" y="4412272"/>
            <a:ext cx="4419045" cy="414955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29309" y="590455"/>
            <a:ext cx="9559999" cy="1472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Фонд поддержки</a:t>
            </a:r>
          </a:p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предпринимательства – возможности для бизнеса</a:t>
            </a:r>
          </a:p>
        </p:txBody>
      </p:sp>
      <p:sp>
        <p:nvSpPr>
          <p:cNvPr id="34" name="Прямоугольник 6">
            <a:extLst>
              <a:ext uri="{FF2B5EF4-FFF2-40B4-BE49-F238E27FC236}">
                <a16:creationId xmlns:a16="http://schemas.microsoft.com/office/drawing/2014/main" id="{E05E9CAB-9821-4ADB-8FAD-07C4AD4A33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647" y="2118640"/>
            <a:ext cx="4929258" cy="771552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500" dirty="0">
                <a:solidFill>
                  <a:srgbClr val="562212"/>
                </a:solidFill>
                <a:latin typeface="Arial Black" panose="020B0A04020102020204" pitchFamily="34" charset="0"/>
              </a:rPr>
              <a:t>Финансовая поддержка</a:t>
            </a:r>
          </a:p>
        </p:txBody>
      </p:sp>
      <p:sp>
        <p:nvSpPr>
          <p:cNvPr id="35" name="Прямоугольник 6">
            <a:extLst>
              <a:ext uri="{FF2B5EF4-FFF2-40B4-BE49-F238E27FC236}">
                <a16:creationId xmlns:a16="http://schemas.microsoft.com/office/drawing/2014/main" id="{0841D4E6-52A7-4FAB-8060-788539C9BE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647" y="3382809"/>
            <a:ext cx="4929258" cy="705212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500" dirty="0">
                <a:solidFill>
                  <a:srgbClr val="562212"/>
                </a:solidFill>
                <a:latin typeface="Arial Black" panose="020B0A04020102020204" pitchFamily="34" charset="0"/>
              </a:rPr>
              <a:t>Консультации  </a:t>
            </a:r>
          </a:p>
        </p:txBody>
      </p:sp>
      <p:sp>
        <p:nvSpPr>
          <p:cNvPr id="36" name="Прямоугольник 6">
            <a:extLst>
              <a:ext uri="{FF2B5EF4-FFF2-40B4-BE49-F238E27FC236}">
                <a16:creationId xmlns:a16="http://schemas.microsoft.com/office/drawing/2014/main" id="{ED94FD9A-0E9F-4120-B031-9E665CE4CF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645" y="4541891"/>
            <a:ext cx="4929259" cy="705212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500" dirty="0">
                <a:solidFill>
                  <a:srgbClr val="562212"/>
                </a:solidFill>
                <a:latin typeface="Arial Black" panose="020B0A04020102020204" pitchFamily="34" charset="0"/>
              </a:rPr>
              <a:t>Обучение</a:t>
            </a:r>
          </a:p>
        </p:txBody>
      </p:sp>
      <p:sp>
        <p:nvSpPr>
          <p:cNvPr id="37" name="Прямоугольник 6">
            <a:extLst>
              <a:ext uri="{FF2B5EF4-FFF2-40B4-BE49-F238E27FC236}">
                <a16:creationId xmlns:a16="http://schemas.microsoft.com/office/drawing/2014/main" id="{977AC815-A793-4250-8358-2A77E56A79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646" y="5739720"/>
            <a:ext cx="4929259" cy="1229500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indent="-3429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sz="2500" dirty="0">
                <a:solidFill>
                  <a:srgbClr val="562212"/>
                </a:solidFill>
                <a:latin typeface="Arial Black" panose="020B0A04020102020204" pitchFamily="34" charset="0"/>
              </a:rPr>
              <a:t>Информационно-маркетинговая поддержка 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7786399-F5D0-454D-A6BF-25A2955F1C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4869" y="3113832"/>
            <a:ext cx="4827176" cy="232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878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389333" y="4412272"/>
            <a:ext cx="4419045" cy="414955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29310" y="590455"/>
            <a:ext cx="8795690" cy="55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Виды финансовой поддержки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6FEBDDC-5A02-451D-A006-05A4850F5F4F}"/>
              </a:ext>
            </a:extLst>
          </p:cNvPr>
          <p:cNvSpPr/>
          <p:nvPr/>
        </p:nvSpPr>
        <p:spPr>
          <a:xfrm>
            <a:off x="418568" y="3815769"/>
            <a:ext cx="17059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solidFill>
                  <a:srgbClr val="562212"/>
                </a:solidFill>
                <a:latin typeface="Arial Black" panose="020B0A04020102020204" pitchFamily="34" charset="0"/>
              </a:rPr>
              <a:t>Микрозаймы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448D87E-6C15-48C7-BD63-EDF291B899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310" y="4212138"/>
            <a:ext cx="634039" cy="719390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1A96574-DC20-44E2-A288-0BBFEB11AB3F}"/>
              </a:ext>
            </a:extLst>
          </p:cNvPr>
          <p:cNvSpPr/>
          <p:nvPr/>
        </p:nvSpPr>
        <p:spPr>
          <a:xfrm>
            <a:off x="2076482" y="3558463"/>
            <a:ext cx="20537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solidFill>
                  <a:srgbClr val="562212"/>
                </a:solidFill>
                <a:latin typeface="Arial Black" panose="020B0A04020102020204" pitchFamily="34" charset="0"/>
              </a:rPr>
              <a:t>Поручительства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7F95D5D-9AE0-4D5B-8A9B-B25C328031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6850" y="3897017"/>
            <a:ext cx="634039" cy="71939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588480D-F4AF-4A56-87CD-BBDBFD04BAB5}"/>
              </a:ext>
            </a:extLst>
          </p:cNvPr>
          <p:cNvSpPr/>
          <p:nvPr/>
        </p:nvSpPr>
        <p:spPr>
          <a:xfrm>
            <a:off x="4073839" y="3071471"/>
            <a:ext cx="219322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562212"/>
                </a:solidFill>
                <a:latin typeface="Arial Black" panose="020B0A04020102020204" pitchFamily="34" charset="0"/>
              </a:rPr>
              <a:t>Льготный лизинг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0214BAB-3E42-47D6-9156-69A0C7DF0D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4485" y="3456074"/>
            <a:ext cx="634039" cy="719390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5542424-C09E-4B34-961D-4ED656BB1E6C}"/>
              </a:ext>
            </a:extLst>
          </p:cNvPr>
          <p:cNvSpPr/>
          <p:nvPr/>
        </p:nvSpPr>
        <p:spPr>
          <a:xfrm>
            <a:off x="6134129" y="1908760"/>
            <a:ext cx="234199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562212"/>
                </a:solidFill>
                <a:latin typeface="Arial Black" panose="020B0A04020102020204" pitchFamily="34" charset="0"/>
              </a:rPr>
              <a:t>Программы</a:t>
            </a:r>
          </a:p>
          <a:p>
            <a:r>
              <a:rPr lang="ru-RU" sz="1600" b="1" dirty="0">
                <a:solidFill>
                  <a:srgbClr val="562212"/>
                </a:solidFill>
                <a:latin typeface="Arial Black" panose="020B0A04020102020204" pitchFamily="34" charset="0"/>
              </a:rPr>
              <a:t>Фонда Развития</a:t>
            </a:r>
          </a:p>
          <a:p>
            <a:r>
              <a:rPr lang="ru-RU" sz="1600" b="1" dirty="0">
                <a:solidFill>
                  <a:srgbClr val="562212"/>
                </a:solidFill>
                <a:latin typeface="Arial Black" panose="020B0A04020102020204" pitchFamily="34" charset="0"/>
              </a:rPr>
              <a:t>Промышленности РФ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29D0D57-9D40-430B-AD05-E24F65D74B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0040" y="3029933"/>
            <a:ext cx="634039" cy="719390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BF7B50B7-8784-4ADB-80C4-87AC1732B771}"/>
              </a:ext>
            </a:extLst>
          </p:cNvPr>
          <p:cNvSpPr/>
          <p:nvPr/>
        </p:nvSpPr>
        <p:spPr>
          <a:xfrm>
            <a:off x="8280018" y="1216542"/>
            <a:ext cx="20977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562212"/>
                </a:solidFill>
                <a:latin typeface="Arial Black" panose="020B0A04020102020204" pitchFamily="34" charset="0"/>
              </a:rPr>
              <a:t>Программы АО</a:t>
            </a:r>
          </a:p>
          <a:p>
            <a:r>
              <a:rPr lang="ru-RU" sz="1600" b="1" dirty="0">
                <a:solidFill>
                  <a:srgbClr val="562212"/>
                </a:solidFill>
                <a:latin typeface="Arial Black" panose="020B0A04020102020204" pitchFamily="34" charset="0"/>
              </a:rPr>
              <a:t>«Корпорация МСП»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256E36C-B114-4FAD-A1D1-66283595B7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7980" y="2087674"/>
            <a:ext cx="634039" cy="719390"/>
          </a:xfrm>
          <a:prstGeom prst="rect">
            <a:avLst/>
          </a:prstGeom>
        </p:spPr>
      </p:pic>
      <p:sp>
        <p:nvSpPr>
          <p:cNvPr id="2" name="Блок-схема: процесс 1">
            <a:extLst>
              <a:ext uri="{FF2B5EF4-FFF2-40B4-BE49-F238E27FC236}">
                <a16:creationId xmlns:a16="http://schemas.microsoft.com/office/drawing/2014/main" id="{F3AB494D-6377-4D1B-BD8A-E3BBB3F08F47}"/>
              </a:ext>
            </a:extLst>
          </p:cNvPr>
          <p:cNvSpPr/>
          <p:nvPr/>
        </p:nvSpPr>
        <p:spPr>
          <a:xfrm>
            <a:off x="418568" y="5264727"/>
            <a:ext cx="1522504" cy="1684196"/>
          </a:xfrm>
          <a:prstGeom prst="flowChartProcess">
            <a:avLst/>
          </a:prstGeom>
          <a:solidFill>
            <a:srgbClr val="C59368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От 50 тыс. до 3 млн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8E8BD55C-F3A9-4CD9-8846-7B7556D3130E}"/>
              </a:ext>
            </a:extLst>
          </p:cNvPr>
          <p:cNvSpPr/>
          <p:nvPr/>
        </p:nvSpPr>
        <p:spPr>
          <a:xfrm>
            <a:off x="2329277" y="4991948"/>
            <a:ext cx="1445701" cy="1977272"/>
          </a:xfrm>
          <a:prstGeom prst="rect">
            <a:avLst/>
          </a:prstGeom>
          <a:solidFill>
            <a:srgbClr val="C59368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Arial Black" panose="020B0A04020102020204" pitchFamily="34" charset="0"/>
              </a:rPr>
              <a:t>До 25 млн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6C612A88-D2F6-4691-B03A-82BDB5FA5992}"/>
              </a:ext>
            </a:extLst>
          </p:cNvPr>
          <p:cNvSpPr/>
          <p:nvPr/>
        </p:nvSpPr>
        <p:spPr>
          <a:xfrm>
            <a:off x="4294672" y="4616406"/>
            <a:ext cx="1597689" cy="2292393"/>
          </a:xfrm>
          <a:prstGeom prst="rect">
            <a:avLst/>
          </a:prstGeom>
          <a:solidFill>
            <a:srgbClr val="C593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 Black" panose="020B0A04020102020204" pitchFamily="34" charset="0"/>
              </a:rPr>
              <a:t>От 5 млн </a:t>
            </a:r>
            <a:br>
              <a:rPr lang="ru-RU" dirty="0">
                <a:solidFill>
                  <a:schemeClr val="tx1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chemeClr val="tx1"/>
                </a:solidFill>
                <a:latin typeface="Arial Black" panose="020B0A04020102020204" pitchFamily="34" charset="0"/>
              </a:rPr>
              <a:t>до 200 млн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DF2F23BB-9A3A-4947-B5B2-4F8B77855F7E}"/>
              </a:ext>
            </a:extLst>
          </p:cNvPr>
          <p:cNvSpPr/>
          <p:nvPr/>
        </p:nvSpPr>
        <p:spPr>
          <a:xfrm>
            <a:off x="6506282" y="4230610"/>
            <a:ext cx="1597688" cy="2696661"/>
          </a:xfrm>
          <a:prstGeom prst="rect">
            <a:avLst/>
          </a:prstGeom>
          <a:solidFill>
            <a:srgbClr val="C593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 Black" panose="020B0A04020102020204" pitchFamily="34" charset="0"/>
              </a:rPr>
              <a:t>От 20 млн до 750 млн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BD2F8AF6-3505-4A89-8EC4-FF19CE18D4E7}"/>
              </a:ext>
            </a:extLst>
          </p:cNvPr>
          <p:cNvSpPr/>
          <p:nvPr/>
        </p:nvSpPr>
        <p:spPr>
          <a:xfrm>
            <a:off x="8623665" y="3282148"/>
            <a:ext cx="1777133" cy="3626650"/>
          </a:xfrm>
          <a:prstGeom prst="rect">
            <a:avLst/>
          </a:prstGeom>
          <a:solidFill>
            <a:srgbClr val="C593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Arial Black" panose="020B0A04020102020204" pitchFamily="34" charset="0"/>
              </a:rPr>
              <a:t>От 10 млн до 1 млрд</a:t>
            </a:r>
          </a:p>
        </p:txBody>
      </p:sp>
    </p:spTree>
    <p:extLst>
      <p:ext uri="{BB962C8B-B14F-4D97-AF65-F5344CB8AC3E}">
        <p14:creationId xmlns:p14="http://schemas.microsoft.com/office/powerpoint/2010/main" val="72899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389333" y="4412272"/>
            <a:ext cx="4419045" cy="414955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29310" y="590455"/>
            <a:ext cx="8795690" cy="55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Условия по микрозаймам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F7BCE63-A0E6-4C91-AD20-9D0CD17741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418" y="1145415"/>
            <a:ext cx="1887589" cy="178045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F9153D1-2D71-4BDE-84BD-E854BF6E05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321" y="3265214"/>
            <a:ext cx="1637684" cy="1583245"/>
          </a:xfrm>
          <a:prstGeom prst="rect">
            <a:avLst/>
          </a:prstGeom>
        </p:spPr>
      </p:pic>
      <p:sp>
        <p:nvSpPr>
          <p:cNvPr id="27" name="Овал 26">
            <a:extLst>
              <a:ext uri="{FF2B5EF4-FFF2-40B4-BE49-F238E27FC236}">
                <a16:creationId xmlns:a16="http://schemas.microsoft.com/office/drawing/2014/main" id="{1B11CCAD-7620-4434-8D56-A94D86EF89D6}"/>
              </a:ext>
            </a:extLst>
          </p:cNvPr>
          <p:cNvSpPr/>
          <p:nvPr/>
        </p:nvSpPr>
        <p:spPr>
          <a:xfrm>
            <a:off x="1910258" y="2396321"/>
            <a:ext cx="1914793" cy="1583245"/>
          </a:xfrm>
          <a:prstGeom prst="ellipse">
            <a:avLst/>
          </a:pr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ru-RU" sz="1600" b="1" i="1" dirty="0"/>
          </a:p>
          <a:p>
            <a:r>
              <a:rPr lang="ru-RU" sz="1600" b="1" i="1" dirty="0"/>
              <a:t>Процентная ставка</a:t>
            </a:r>
          </a:p>
        </p:txBody>
      </p: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5E84409A-A2FD-416D-9FD5-8C57345CE3D7}"/>
              </a:ext>
            </a:extLst>
          </p:cNvPr>
          <p:cNvGrpSpPr/>
          <p:nvPr/>
        </p:nvGrpSpPr>
        <p:grpSpPr>
          <a:xfrm>
            <a:off x="3451113" y="1656164"/>
            <a:ext cx="1235366" cy="1146221"/>
            <a:chOff x="1835343" y="207297"/>
            <a:chExt cx="1235365" cy="1235365"/>
          </a:xfrm>
        </p:grpSpPr>
        <p:sp>
          <p:nvSpPr>
            <p:cNvPr id="31" name="Овал 30">
              <a:extLst>
                <a:ext uri="{FF2B5EF4-FFF2-40B4-BE49-F238E27FC236}">
                  <a16:creationId xmlns:a16="http://schemas.microsoft.com/office/drawing/2014/main" id="{ADF03CDB-925D-436E-85FE-83B6ED5553FA}"/>
                </a:ext>
              </a:extLst>
            </p:cNvPr>
            <p:cNvSpPr/>
            <p:nvPr/>
          </p:nvSpPr>
          <p:spPr>
            <a:xfrm>
              <a:off x="1835343" y="207297"/>
              <a:ext cx="1235365" cy="1235365"/>
            </a:xfrm>
            <a:prstGeom prst="ellipse">
              <a:avLst/>
            </a:pr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Овал 4">
              <a:extLst>
                <a:ext uri="{FF2B5EF4-FFF2-40B4-BE49-F238E27FC236}">
                  <a16:creationId xmlns:a16="http://schemas.microsoft.com/office/drawing/2014/main" id="{9DF101DC-CEE7-493B-8C58-76353C03D3B0}"/>
                </a:ext>
              </a:extLst>
            </p:cNvPr>
            <p:cNvSpPr txBox="1"/>
            <p:nvPr/>
          </p:nvSpPr>
          <p:spPr>
            <a:xfrm>
              <a:off x="2016258" y="388212"/>
              <a:ext cx="873535" cy="8735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510" tIns="16510" rIns="16510" bIns="16510" numCol="1" spcCol="1270" anchor="ctr" anchorCtr="0">
              <a:noAutofit/>
            </a:bodyPr>
            <a:lstStyle/>
            <a:p>
              <a:pPr marL="0" lvl="0" indent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2300" kern="1200" dirty="0"/>
                <a:t>7%</a:t>
              </a:r>
            </a:p>
          </p:txBody>
        </p:sp>
      </p:grp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5A71B965-2B63-4D58-A8B8-6516BB35D19D}"/>
              </a:ext>
            </a:extLst>
          </p:cNvPr>
          <p:cNvGrpSpPr/>
          <p:nvPr/>
        </p:nvGrpSpPr>
        <p:grpSpPr>
          <a:xfrm>
            <a:off x="3649633" y="3382168"/>
            <a:ext cx="1197830" cy="1077218"/>
            <a:chOff x="2041909" y="1874461"/>
            <a:chExt cx="1235365" cy="1235365"/>
          </a:xfrm>
        </p:grpSpPr>
        <p:sp>
          <p:nvSpPr>
            <p:cNvPr id="34" name="Овал 33">
              <a:extLst>
                <a:ext uri="{FF2B5EF4-FFF2-40B4-BE49-F238E27FC236}">
                  <a16:creationId xmlns:a16="http://schemas.microsoft.com/office/drawing/2014/main" id="{9F795567-BA81-4AEC-8B49-B36C7BFFEF95}"/>
                </a:ext>
              </a:extLst>
            </p:cNvPr>
            <p:cNvSpPr/>
            <p:nvPr/>
          </p:nvSpPr>
          <p:spPr>
            <a:xfrm>
              <a:off x="2041909" y="1874461"/>
              <a:ext cx="1235365" cy="1235365"/>
            </a:xfrm>
            <a:prstGeom prst="ellipse">
              <a:avLst/>
            </a:pr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Овал 4">
              <a:extLst>
                <a:ext uri="{FF2B5EF4-FFF2-40B4-BE49-F238E27FC236}">
                  <a16:creationId xmlns:a16="http://schemas.microsoft.com/office/drawing/2014/main" id="{DE0712FB-8CF9-4D4F-AD25-D4486E6C34F7}"/>
                </a:ext>
              </a:extLst>
            </p:cNvPr>
            <p:cNvSpPr txBox="1"/>
            <p:nvPr/>
          </p:nvSpPr>
          <p:spPr>
            <a:xfrm>
              <a:off x="2222824" y="2055376"/>
              <a:ext cx="873535" cy="87353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510" tIns="16510" rIns="16510" bIns="16510" numCol="1" spcCol="1270" anchor="ctr" anchorCtr="0">
              <a:noAutofit/>
            </a:bodyPr>
            <a:lstStyle/>
            <a:p>
              <a:pPr marL="0" lvl="0" indent="0"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2300" kern="1200" dirty="0"/>
                <a:t>5</a:t>
              </a:r>
              <a:r>
                <a:rPr lang="en-US" sz="2300" kern="1200" dirty="0"/>
                <a:t>,</a:t>
              </a:r>
              <a:r>
                <a:rPr lang="ru-RU" sz="2300" kern="1200" dirty="0"/>
                <a:t>95%</a:t>
              </a:r>
            </a:p>
          </p:txBody>
        </p:sp>
      </p:grp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F05D47F5-DA9C-4D46-A5A3-40D558E03F9C}"/>
              </a:ext>
            </a:extLst>
          </p:cNvPr>
          <p:cNvSpPr/>
          <p:nvPr/>
        </p:nvSpPr>
        <p:spPr>
          <a:xfrm>
            <a:off x="4665795" y="1324701"/>
            <a:ext cx="21133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Базовая % ставка при наличии залогового обеспечения</a:t>
            </a:r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0EACCEAE-F169-4D6A-95F6-6F75FF869644}"/>
              </a:ext>
            </a:extLst>
          </p:cNvPr>
          <p:cNvCxnSpPr>
            <a:cxnSpLocks/>
          </p:cNvCxnSpPr>
          <p:nvPr/>
        </p:nvCxnSpPr>
        <p:spPr>
          <a:xfrm flipV="1">
            <a:off x="3341630" y="2312391"/>
            <a:ext cx="130167" cy="1721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id="{836FBB3E-BB9A-47E4-9D68-3C5FC704E455}"/>
              </a:ext>
            </a:extLst>
          </p:cNvPr>
          <p:cNvCxnSpPr>
            <a:cxnSpLocks/>
          </p:cNvCxnSpPr>
          <p:nvPr/>
        </p:nvCxnSpPr>
        <p:spPr>
          <a:xfrm>
            <a:off x="3523778" y="3779837"/>
            <a:ext cx="130725" cy="98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4CEE37E6-FACE-4E97-8935-09B1E5FBDFB6}"/>
              </a:ext>
            </a:extLst>
          </p:cNvPr>
          <p:cNvSpPr/>
          <p:nvPr/>
        </p:nvSpPr>
        <p:spPr>
          <a:xfrm>
            <a:off x="4808053" y="3162930"/>
            <a:ext cx="19711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реализации Приоритетных проектов</a:t>
            </a: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23E2C328-6B94-4E5E-AE34-80255E7B08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9220" y="3339417"/>
            <a:ext cx="3892338" cy="3479936"/>
          </a:xfrm>
          <a:prstGeom prst="rect">
            <a:avLst/>
          </a:prstGeom>
        </p:spPr>
      </p:pic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5882A3EE-9F82-43A2-B128-0F87F3C29603}"/>
              </a:ext>
            </a:extLst>
          </p:cNvPr>
          <p:cNvSpPr/>
          <p:nvPr/>
        </p:nvSpPr>
        <p:spPr>
          <a:xfrm>
            <a:off x="6517809" y="4848552"/>
            <a:ext cx="11997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</a:rPr>
              <a:t>Целевое использование</a:t>
            </a: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9014BD97-55E6-44C1-9093-4618CF8994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19295" y="2431193"/>
            <a:ext cx="1249788" cy="1347333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A9C2F41E-5AB4-4552-8883-A2E3803D96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89014" y="5826097"/>
            <a:ext cx="1049054" cy="1321901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723EBB26-491D-4C70-9BFD-D22D6704D2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26270" y="6061257"/>
            <a:ext cx="1505843" cy="1237595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70298E10-A724-425E-8458-7DF562E92AC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81047" y="4957018"/>
            <a:ext cx="3737172" cy="2365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2357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389333" y="4412272"/>
            <a:ext cx="4419045" cy="414955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29310" y="590455"/>
            <a:ext cx="8795690" cy="55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Обеспечение микрозайма</a:t>
            </a: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5882A3EE-9F82-43A2-B128-0F87F3C29603}"/>
              </a:ext>
            </a:extLst>
          </p:cNvPr>
          <p:cNvSpPr/>
          <p:nvPr/>
        </p:nvSpPr>
        <p:spPr>
          <a:xfrm>
            <a:off x="6517809" y="4848552"/>
            <a:ext cx="11997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</a:rPr>
              <a:t>Целевое использование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DE4C963-12FF-4EB6-BEAF-7935D47818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892" y="2068944"/>
            <a:ext cx="1583585" cy="1232277"/>
          </a:xfrm>
          <a:prstGeom prst="rect">
            <a:avLst/>
          </a:prstGeom>
        </p:spPr>
      </p:pic>
      <p:pic>
        <p:nvPicPr>
          <p:cNvPr id="23" name="Рисунок 3">
            <a:extLst>
              <a:ext uri="{FF2B5EF4-FFF2-40B4-BE49-F238E27FC236}">
                <a16:creationId xmlns:a16="http://schemas.microsoft.com/office/drawing/2014/main" id="{5001D317-2E5F-4574-A864-97BA4446FF36}"/>
              </a:ext>
            </a:extLst>
          </p:cNvPr>
          <p:cNvPicPr>
            <a:picLocks noChangeAspect="1"/>
          </p:cNvPicPr>
          <p:nvPr/>
        </p:nvPicPr>
        <p:blipFill>
          <a:blip r:embed="rId5">
            <a:lum/>
            <a:alphaModFix/>
          </a:blip>
          <a:srcRect l="6578" t="8932" r="8946"/>
          <a:stretch>
            <a:fillRect/>
          </a:stretch>
        </p:blipFill>
        <p:spPr>
          <a:xfrm>
            <a:off x="2652662" y="2001241"/>
            <a:ext cx="1690090" cy="1152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Рисунок 2">
            <a:extLst>
              <a:ext uri="{FF2B5EF4-FFF2-40B4-BE49-F238E27FC236}">
                <a16:creationId xmlns:a16="http://schemas.microsoft.com/office/drawing/2014/main" id="{272FC4F2-263F-4A1C-B928-A25CCB9564B7}"/>
              </a:ext>
            </a:extLst>
          </p:cNvPr>
          <p:cNvPicPr>
            <a:picLocks noChangeAspect="1"/>
          </p:cNvPicPr>
          <p:nvPr/>
        </p:nvPicPr>
        <p:blipFill>
          <a:blip r:embed="rId6">
            <a:lum/>
            <a:alphaModFix/>
          </a:blip>
          <a:srcRect l="9856" r="14339"/>
          <a:stretch>
            <a:fillRect/>
          </a:stretch>
        </p:blipFill>
        <p:spPr>
          <a:xfrm>
            <a:off x="4615450" y="1845165"/>
            <a:ext cx="1902359" cy="15574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Рисунок 1">
            <a:extLst>
              <a:ext uri="{FF2B5EF4-FFF2-40B4-BE49-F238E27FC236}">
                <a16:creationId xmlns:a16="http://schemas.microsoft.com/office/drawing/2014/main" id="{48334E78-834E-4386-8B73-DC290B981307}"/>
              </a:ext>
            </a:extLst>
          </p:cNvPr>
          <p:cNvPicPr>
            <a:picLocks noChangeAspect="1"/>
          </p:cNvPicPr>
          <p:nvPr/>
        </p:nvPicPr>
        <p:blipFill>
          <a:blip r:embed="rId7">
            <a:lum/>
            <a:alphaModFix/>
          </a:blip>
          <a:srcRect/>
          <a:stretch>
            <a:fillRect/>
          </a:stretch>
        </p:blipFill>
        <p:spPr>
          <a:xfrm>
            <a:off x="6989372" y="1986167"/>
            <a:ext cx="1206728" cy="129598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Рисунок 5">
            <a:extLst>
              <a:ext uri="{FF2B5EF4-FFF2-40B4-BE49-F238E27FC236}">
                <a16:creationId xmlns:a16="http://schemas.microsoft.com/office/drawing/2014/main" id="{97B964AE-66FC-4269-B56D-DACF509E888C}"/>
              </a:ext>
            </a:extLst>
          </p:cNvPr>
          <p:cNvPicPr>
            <a:picLocks noChangeAspect="1"/>
          </p:cNvPicPr>
          <p:nvPr/>
        </p:nvPicPr>
        <p:blipFill>
          <a:blip r:embed="rId8">
            <a:lum/>
            <a:alphaModFix/>
          </a:blip>
          <a:srcRect/>
          <a:stretch>
            <a:fillRect/>
          </a:stretch>
        </p:blipFill>
        <p:spPr>
          <a:xfrm>
            <a:off x="8754463" y="1986167"/>
            <a:ext cx="1295982" cy="129598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353313D-D705-409B-8A8D-A00A9E13340F}"/>
              </a:ext>
            </a:extLst>
          </p:cNvPr>
          <p:cNvSpPr/>
          <p:nvPr/>
        </p:nvSpPr>
        <p:spPr>
          <a:xfrm>
            <a:off x="422722" y="3595171"/>
            <a:ext cx="21002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562212"/>
                </a:solidFill>
                <a:latin typeface="Arial Black" panose="020B0A04020102020204" pitchFamily="34" charset="0"/>
              </a:rPr>
              <a:t>Автотранспорт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1D5B197-5B31-4485-92F3-D7FA37D7B333}"/>
              </a:ext>
            </a:extLst>
          </p:cNvPr>
          <p:cNvSpPr/>
          <p:nvPr/>
        </p:nvSpPr>
        <p:spPr>
          <a:xfrm>
            <a:off x="2685495" y="3552650"/>
            <a:ext cx="181552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562212"/>
                </a:solidFill>
                <a:latin typeface="Arial Black" panose="020B0A04020102020204" pitchFamily="34" charset="0"/>
              </a:rPr>
              <a:t>Помещение, земля</a:t>
            </a:r>
            <a:b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(жилое, нежилое помещение, земельный участок)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560E2FC-1D82-4147-8583-793AD4E3DB9D}"/>
              </a:ext>
            </a:extLst>
          </p:cNvPr>
          <p:cNvSpPr/>
          <p:nvPr/>
        </p:nvSpPr>
        <p:spPr>
          <a:xfrm>
            <a:off x="4858773" y="3555352"/>
            <a:ext cx="1289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Техника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464D122-B737-413A-BBCB-13B616900A00}"/>
              </a:ext>
            </a:extLst>
          </p:cNvPr>
          <p:cNvSpPr/>
          <p:nvPr/>
        </p:nvSpPr>
        <p:spPr>
          <a:xfrm>
            <a:off x="6598960" y="3595171"/>
            <a:ext cx="20649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Оборудование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97226E2-4418-4CE1-B636-C904CA63AF48}"/>
              </a:ext>
            </a:extLst>
          </p:cNvPr>
          <p:cNvSpPr/>
          <p:nvPr/>
        </p:nvSpPr>
        <p:spPr>
          <a:xfrm>
            <a:off x="8917065" y="3552650"/>
            <a:ext cx="16345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Товары </a:t>
            </a:r>
            <a:b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</a:b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</a:rPr>
              <a:t>в обороте</a:t>
            </a:r>
            <a:br>
              <a:rPr lang="ru-RU" dirty="0"/>
            </a:b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(не более 30%  от общей стоимости залога)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85D4252-1379-4176-8176-1566614DBFE5}"/>
              </a:ext>
            </a:extLst>
          </p:cNvPr>
          <p:cNvSpPr/>
          <p:nvPr/>
        </p:nvSpPr>
        <p:spPr>
          <a:xfrm>
            <a:off x="839497" y="6446062"/>
            <a:ext cx="63802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562212"/>
                </a:solidFill>
                <a:latin typeface="Arial Black" panose="020B0A04020102020204" pitchFamily="34" charset="0"/>
              </a:rPr>
              <a:t>Возможность привлечения залога третьих лиц</a:t>
            </a:r>
          </a:p>
        </p:txBody>
      </p:sp>
    </p:spTree>
    <p:extLst>
      <p:ext uri="{BB962C8B-B14F-4D97-AF65-F5344CB8AC3E}">
        <p14:creationId xmlns:p14="http://schemas.microsoft.com/office/powerpoint/2010/main" val="15649776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389333" y="4412272"/>
            <a:ext cx="4419045" cy="41495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6052297" y="-1164258"/>
            <a:ext cx="2322296" cy="232851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29310" y="590455"/>
            <a:ext cx="8137964" cy="55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Гарантийная поддержка</a:t>
            </a:r>
          </a:p>
        </p:txBody>
      </p:sp>
      <p:graphicFrame>
        <p:nvGraphicFramePr>
          <p:cNvPr id="25" name="Схема 24">
            <a:extLst>
              <a:ext uri="{FF2B5EF4-FFF2-40B4-BE49-F238E27FC236}">
                <a16:creationId xmlns:a16="http://schemas.microsoft.com/office/drawing/2014/main" id="{4A598979-C999-4A42-B8FA-DDC5E9D683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93113259"/>
              </p:ext>
            </p:extLst>
          </p:nvPr>
        </p:nvGraphicFramePr>
        <p:xfrm>
          <a:off x="21334" y="1810253"/>
          <a:ext cx="6766054" cy="51590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081DFDE-7048-41F5-9A85-49F1C1CC8848}"/>
              </a:ext>
            </a:extLst>
          </p:cNvPr>
          <p:cNvSpPr/>
          <p:nvPr/>
        </p:nvSpPr>
        <p:spPr>
          <a:xfrm>
            <a:off x="6052298" y="1517174"/>
            <a:ext cx="44494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у заемщика не хватает собственного залогового имущества, привлекается поручитель в лице Фонда, который обязуется перед банком, в случае неисполнения обязательств заемщиком, выполнить их полностью или частично </a:t>
            </a:r>
          </a:p>
        </p:txBody>
      </p:sp>
    </p:spTree>
    <p:extLst>
      <p:ext uri="{BB962C8B-B14F-4D97-AF65-F5344CB8AC3E}">
        <p14:creationId xmlns:p14="http://schemas.microsoft.com/office/powerpoint/2010/main" val="28429538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/>
          <a:srcRect t="-77" r="218" b="-1"/>
          <a:stretch/>
        </p:blipFill>
        <p:spPr>
          <a:xfrm>
            <a:off x="9601185" y="2933178"/>
            <a:ext cx="2322296" cy="232851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29310" y="590455"/>
            <a:ext cx="8423926" cy="55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Федеральные меры поддержки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20FD08A4-609A-40AF-88E3-421D5D4E6982}"/>
              </a:ext>
            </a:extLst>
          </p:cNvPr>
          <p:cNvSpPr/>
          <p:nvPr/>
        </p:nvSpPr>
        <p:spPr>
          <a:xfrm>
            <a:off x="203330" y="1395697"/>
            <a:ext cx="3433960" cy="2504521"/>
          </a:xfrm>
          <a:prstGeom prst="rect">
            <a:avLst/>
          </a:prstGeom>
          <a:gradFill flip="none" rotWithShape="1">
            <a:gsLst>
              <a:gs pos="0">
                <a:srgbClr val="B67652">
                  <a:tint val="66000"/>
                  <a:satMod val="160000"/>
                </a:srgbClr>
              </a:gs>
              <a:gs pos="50000">
                <a:srgbClr val="B67652">
                  <a:tint val="44500"/>
                  <a:satMod val="160000"/>
                </a:srgbClr>
              </a:gs>
              <a:gs pos="100000">
                <a:srgbClr val="B67652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Приобретение оборудования отечественного </a:t>
            </a:r>
            <a:br>
              <a:rPr lang="ru-RU" sz="1500" b="1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500" b="1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и иностранного производства</a:t>
            </a:r>
          </a:p>
          <a:p>
            <a:endParaRPr lang="ru-RU" sz="1500" b="1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Сумма лизинга: от 5 до 200 млн.руб.</a:t>
            </a: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Ставка: от 6% до 8%</a:t>
            </a: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Первый взнос: от 0% (при участии в программе «Выращивание»)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D4ABA8B8-8FC1-4B74-B668-0E0B079B47FB}"/>
              </a:ext>
            </a:extLst>
          </p:cNvPr>
          <p:cNvSpPr/>
          <p:nvPr/>
        </p:nvSpPr>
        <p:spPr>
          <a:xfrm>
            <a:off x="3747153" y="3490475"/>
            <a:ext cx="2701044" cy="1771218"/>
          </a:xfrm>
          <a:prstGeom prst="rect">
            <a:avLst/>
          </a:prstGeom>
          <a:gradFill flip="none" rotWithShape="1">
            <a:gsLst>
              <a:gs pos="0">
                <a:srgbClr val="B67652">
                  <a:tint val="66000"/>
                  <a:satMod val="160000"/>
                </a:srgbClr>
              </a:gs>
              <a:gs pos="50000">
                <a:srgbClr val="B67652">
                  <a:tint val="44500"/>
                  <a:satMod val="160000"/>
                </a:srgbClr>
              </a:gs>
              <a:gs pos="100000">
                <a:srgbClr val="B67652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B676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rgbClr val="562212"/>
                </a:solidFill>
                <a:latin typeface="Arial Black" panose="020B0A04020102020204" pitchFamily="34" charset="0"/>
              </a:rPr>
              <a:t>Центр кредитно-инвестиционной поддержки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7D9258CB-EC9E-48D9-8521-393C979E00BD}"/>
              </a:ext>
            </a:extLst>
          </p:cNvPr>
          <p:cNvSpPr/>
          <p:nvPr/>
        </p:nvSpPr>
        <p:spPr>
          <a:xfrm>
            <a:off x="203330" y="4330282"/>
            <a:ext cx="3397047" cy="2504520"/>
          </a:xfrm>
          <a:prstGeom prst="rect">
            <a:avLst/>
          </a:prstGeom>
          <a:gradFill flip="none" rotWithShape="1">
            <a:gsLst>
              <a:gs pos="0">
                <a:srgbClr val="B67652">
                  <a:tint val="66000"/>
                  <a:satMod val="160000"/>
                </a:srgbClr>
              </a:gs>
              <a:gs pos="50000">
                <a:srgbClr val="B67652">
                  <a:tint val="44500"/>
                  <a:satMod val="160000"/>
                </a:srgbClr>
              </a:gs>
              <a:gs pos="100000">
                <a:srgbClr val="B67652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Поддержка инвестиционной деятельности в моногородах</a:t>
            </a:r>
          </a:p>
          <a:p>
            <a:pPr algn="ctr"/>
            <a:endParaRPr lang="ru-RU" sz="16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Сумма займа: от 10 до 1 000 млн.руб.</a:t>
            </a: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Минимальная ставка: 0% </a:t>
            </a:r>
            <a:r>
              <a:rPr lang="en-US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(&lt;</a:t>
            </a:r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250 </a:t>
            </a:r>
            <a:r>
              <a:rPr lang="ru-RU" sz="1500" b="1" dirty="0" err="1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млн.руб</a:t>
            </a:r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Отсрочка платежей: до 3 лет</a:t>
            </a: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DA867417-7691-42EE-8637-5F9886707A36}"/>
              </a:ext>
            </a:extLst>
          </p:cNvPr>
          <p:cNvSpPr/>
          <p:nvPr/>
        </p:nvSpPr>
        <p:spPr>
          <a:xfrm>
            <a:off x="6594972" y="1395697"/>
            <a:ext cx="3810979" cy="2659818"/>
          </a:xfrm>
          <a:prstGeom prst="rect">
            <a:avLst/>
          </a:prstGeom>
          <a:gradFill flip="none" rotWithShape="1">
            <a:gsLst>
              <a:gs pos="0">
                <a:srgbClr val="B67652">
                  <a:tint val="66000"/>
                  <a:satMod val="160000"/>
                </a:srgbClr>
              </a:gs>
              <a:gs pos="50000">
                <a:srgbClr val="B67652">
                  <a:tint val="44500"/>
                  <a:satMod val="160000"/>
                </a:srgbClr>
              </a:gs>
              <a:gs pos="100000">
                <a:srgbClr val="B67652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Внедрение передовых технологий, создание новых продуктов, импортозамещение </a:t>
            </a:r>
            <a:br>
              <a:rPr lang="ru-RU" sz="1500" b="1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500" b="1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и экспортная ориентация</a:t>
            </a:r>
          </a:p>
          <a:p>
            <a:pPr algn="ctr"/>
            <a:endParaRPr lang="ru-RU" sz="16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Сумма займа: от 20 до 750 млн.руб.</a:t>
            </a: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Базовая ставка: 5%</a:t>
            </a: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Минимальная ставка: 1%</a:t>
            </a: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5DAA8282-273B-44A5-B9A5-4B654D09B4C3}"/>
              </a:ext>
            </a:extLst>
          </p:cNvPr>
          <p:cNvSpPr/>
          <p:nvPr/>
        </p:nvSpPr>
        <p:spPr>
          <a:xfrm>
            <a:off x="6594972" y="4499192"/>
            <a:ext cx="3810978" cy="2335610"/>
          </a:xfrm>
          <a:prstGeom prst="rect">
            <a:avLst/>
          </a:prstGeom>
          <a:gradFill flip="none" rotWithShape="1">
            <a:gsLst>
              <a:gs pos="0">
                <a:srgbClr val="B67652">
                  <a:tint val="66000"/>
                  <a:satMod val="160000"/>
                </a:srgbClr>
              </a:gs>
              <a:gs pos="50000">
                <a:srgbClr val="B67652">
                  <a:tint val="44500"/>
                  <a:satMod val="160000"/>
                </a:srgbClr>
              </a:gs>
              <a:gs pos="100000">
                <a:srgbClr val="B67652">
                  <a:tint val="23500"/>
                  <a:satMod val="160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500" b="1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Финансирование инвестиционных проектов </a:t>
            </a:r>
            <a:br>
              <a:rPr lang="ru-RU" sz="1500" b="1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ru-RU" sz="1500" b="1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и пополнение оборотного капитала</a:t>
            </a:r>
          </a:p>
          <a:p>
            <a:pPr algn="ctr"/>
            <a:endParaRPr lang="ru-RU" sz="1600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Сумма гарантии: до 1 млрд.руб.</a:t>
            </a: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Сумма кредита: от 0,5 до 1000 млн.руб.</a:t>
            </a:r>
          </a:p>
          <a:p>
            <a:r>
              <a:rPr lang="ru-RU" sz="15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Базовая ставка: от 8.5%</a:t>
            </a:r>
          </a:p>
        </p:txBody>
      </p:sp>
    </p:spTree>
    <p:extLst>
      <p:ext uri="{BB962C8B-B14F-4D97-AF65-F5344CB8AC3E}">
        <p14:creationId xmlns:p14="http://schemas.microsoft.com/office/powerpoint/2010/main" val="12029328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389333" y="4412272"/>
            <a:ext cx="4419045" cy="41495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6052297" y="-1164258"/>
            <a:ext cx="2322296" cy="232851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29310" y="590455"/>
            <a:ext cx="8137964" cy="55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Консультационная поддержка</a:t>
            </a:r>
          </a:p>
        </p:txBody>
      </p:sp>
      <p:sp>
        <p:nvSpPr>
          <p:cNvPr id="8" name="Прямоугольник 6">
            <a:extLst>
              <a:ext uri="{FF2B5EF4-FFF2-40B4-BE49-F238E27FC236}">
                <a16:creationId xmlns:a16="http://schemas.microsoft.com/office/drawing/2014/main" id="{801123C3-436C-44A9-816E-60137746B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900" y="1476375"/>
            <a:ext cx="7995227" cy="873158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sz="28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Консультационная поддержка в Центре </a:t>
            </a:r>
            <a:br>
              <a:rPr lang="ru-RU" sz="28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«Мой бизнес»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72A3418-3009-4B9E-9047-D374D776D3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457" y="2606712"/>
            <a:ext cx="7995228" cy="586831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ru-RU" sz="28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профильных экспертов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EAC717F-8A9E-4A49-A429-A74469EF20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513" y="3404367"/>
            <a:ext cx="7965116" cy="873159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ru-RU" sz="28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в муниципальных организациях поддержки</a:t>
            </a:r>
          </a:p>
        </p:txBody>
      </p:sp>
      <p:sp>
        <p:nvSpPr>
          <p:cNvPr id="11" name="Прямоугольник 6">
            <a:extLst>
              <a:ext uri="{FF2B5EF4-FFF2-40B4-BE49-F238E27FC236}">
                <a16:creationId xmlns:a16="http://schemas.microsoft.com/office/drawing/2014/main" id="{A646D3AA-6C29-4A00-8696-6151DA6279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457" y="4488350"/>
            <a:ext cx="7980172" cy="586831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ru-RU" sz="28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на портале </a:t>
            </a:r>
            <a:r>
              <a:rPr lang="en-US" sz="28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www.813.ru</a:t>
            </a:r>
            <a:endParaRPr lang="ru-RU" sz="2800" b="1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95F605B-D1A2-470B-9D49-9F89640B5465}"/>
              </a:ext>
            </a:extLst>
          </p:cNvPr>
          <p:cNvSpPr/>
          <p:nvPr/>
        </p:nvSpPr>
        <p:spPr>
          <a:xfrm>
            <a:off x="222512" y="5500880"/>
            <a:ext cx="663086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/// консультаций в 2018 году</a:t>
            </a:r>
          </a:p>
          <a:p>
            <a:r>
              <a:rPr lang="ru-RU" sz="2000" b="1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/// консультаций по итогам первого полугодия 2019 года</a:t>
            </a:r>
          </a:p>
        </p:txBody>
      </p:sp>
    </p:spTree>
    <p:extLst>
      <p:ext uri="{BB962C8B-B14F-4D97-AF65-F5344CB8AC3E}">
        <p14:creationId xmlns:p14="http://schemas.microsoft.com/office/powerpoint/2010/main" val="34614263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389333" y="4412272"/>
            <a:ext cx="4419045" cy="414955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29310" y="590455"/>
            <a:ext cx="8795690" cy="55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Где учиться бизнесу</a:t>
            </a: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5882A3EE-9F82-43A2-B128-0F87F3C29603}"/>
              </a:ext>
            </a:extLst>
          </p:cNvPr>
          <p:cNvSpPr/>
          <p:nvPr/>
        </p:nvSpPr>
        <p:spPr>
          <a:xfrm>
            <a:off x="6517809" y="4848552"/>
            <a:ext cx="11997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</a:rPr>
              <a:t>Целевое использование</a:t>
            </a:r>
          </a:p>
        </p:txBody>
      </p:sp>
      <p:sp>
        <p:nvSpPr>
          <p:cNvPr id="16" name="Прямоугольник 11">
            <a:extLst>
              <a:ext uri="{FF2B5EF4-FFF2-40B4-BE49-F238E27FC236}">
                <a16:creationId xmlns:a16="http://schemas.microsoft.com/office/drawing/2014/main" id="{8CAB311D-EE5B-4BCC-818D-5E18B1D761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309" y="1186530"/>
            <a:ext cx="8795690" cy="4761688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719138" indent="-457200">
              <a:buClr>
                <a:srgbClr val="FF0000"/>
              </a:buClr>
              <a:buFont typeface="Wingdings" pitchFamily="2" charset="2"/>
              <a:buNone/>
            </a:pPr>
            <a:endParaRPr lang="ru-RU" sz="2800" dirty="0">
              <a:latin typeface="Calibri" pitchFamily="34" charset="0"/>
            </a:endParaRPr>
          </a:p>
          <a:p>
            <a:pPr marL="719138" indent="-4572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altLang="ko-KR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Федеральные программы Корпорации МСП,  АО «Деловая среда»,            АО «Российский экспортный центр»</a:t>
            </a:r>
            <a:endParaRPr lang="en-US" altLang="ko-KR" sz="2000" dirty="0">
              <a:solidFill>
                <a:srgbClr val="562212"/>
              </a:solidFill>
              <a:latin typeface="Arial" panose="020B0604020202020204" pitchFamily="34" charset="0"/>
              <a:ea typeface="굴림" charset="-127"/>
              <a:cs typeface="Arial" panose="020B0604020202020204" pitchFamily="34" charset="0"/>
            </a:endParaRPr>
          </a:p>
          <a:p>
            <a:pPr marL="719138" indent="-457200">
              <a:buClr>
                <a:srgbClr val="FF0000"/>
              </a:buClr>
              <a:buFont typeface="Wingdings" pitchFamily="2" charset="2"/>
              <a:buNone/>
            </a:pPr>
            <a:endParaRPr lang="ru-RU" altLang="ko-KR" sz="2000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4572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altLang="ko-KR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Региональные обучающие мероприятия: семинары и тренинги, в том числе на форумах и конференциях, специальные программы </a:t>
            </a:r>
          </a:p>
          <a:p>
            <a:pPr marL="719138" indent="-457200">
              <a:buClr>
                <a:srgbClr val="FF0000"/>
              </a:buClr>
              <a:buFont typeface="Wingdings" pitchFamily="2" charset="2"/>
              <a:buNone/>
            </a:pPr>
            <a:endParaRPr lang="ru-RU" altLang="ko-KR" sz="2000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4572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altLang="ko-KR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Обучение на базе муниципальных организаций поддержки:               «Введение в предпринимательство», тематические семинары</a:t>
            </a:r>
          </a:p>
          <a:p>
            <a:pPr marL="719138" indent="-457200">
              <a:buClr>
                <a:srgbClr val="FF0000"/>
              </a:buClr>
              <a:buFont typeface="Wingdings" pitchFamily="2" charset="2"/>
              <a:buChar char="ü"/>
            </a:pPr>
            <a:endParaRPr lang="ru-RU" altLang="ko-KR" sz="2000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457200">
              <a:buClr>
                <a:srgbClr val="FF0000"/>
              </a:buClr>
              <a:buFont typeface="Wingdings" pitchFamily="2" charset="2"/>
              <a:buChar char="ü"/>
            </a:pPr>
            <a:r>
              <a:rPr lang="ru-RU" altLang="ko-KR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Программа наставничества</a:t>
            </a:r>
          </a:p>
          <a:p>
            <a:pPr marL="719138" indent="-457200">
              <a:buClr>
                <a:srgbClr val="FF0000"/>
              </a:buClr>
              <a:buFont typeface="Wingdings" pitchFamily="2" charset="2"/>
              <a:buNone/>
            </a:pPr>
            <a:endParaRPr lang="ru-RU" altLang="ko-KR" sz="2000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457200">
              <a:buClr>
                <a:srgbClr val="FF0000"/>
              </a:buClr>
              <a:buFont typeface="Wingdings" pitchFamily="2" charset="2"/>
              <a:buChar char="ü"/>
            </a:pPr>
            <a:r>
              <a:rPr lang="en-US" altLang="ko-KR" sz="2000" dirty="0">
                <a:solidFill>
                  <a:srgbClr val="562212"/>
                </a:solidFill>
                <a:latin typeface="Arial" panose="020B0604020202020204" pitchFamily="34" charset="0"/>
                <a:ea typeface="굴림" charset="-127"/>
                <a:cs typeface="Arial" panose="020B0604020202020204" pitchFamily="34" charset="0"/>
              </a:rPr>
              <a:t>Online</a:t>
            </a:r>
            <a:r>
              <a:rPr lang="ru-RU" altLang="ko-KR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-обучение </a:t>
            </a:r>
            <a:r>
              <a:rPr lang="en-US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www.dasreda.ru</a:t>
            </a:r>
            <a:r>
              <a:rPr lang="ru-RU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«Бизнес-класс» от Сбербанка и </a:t>
            </a:r>
            <a:r>
              <a:rPr lang="en-US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Google</a:t>
            </a:r>
            <a:r>
              <a:rPr lang="ru-RU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Школа социального предпринимательства </a:t>
            </a:r>
            <a:r>
              <a:rPr lang="ru-RU" sz="2000" dirty="0" err="1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</a:t>
            </a:r>
            <a:r>
              <a:rPr lang="ru-RU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</a:t>
            </a:r>
            <a:r>
              <a:rPr lang="ru-RU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Award</a:t>
            </a:r>
            <a:r>
              <a:rPr lang="ru-RU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SIA 2019</a:t>
            </a:r>
            <a:r>
              <a:rPr lang="ru-RU" sz="20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9138" indent="-457200">
              <a:buClr>
                <a:srgbClr val="FF0000"/>
              </a:buClr>
              <a:buFont typeface="Wingdings" pitchFamily="2" charset="2"/>
              <a:buNone/>
            </a:pPr>
            <a:endParaRPr lang="ru-RU" altLang="ko-KR" sz="1100" dirty="0"/>
          </a:p>
          <a:p>
            <a:pPr marL="719138" indent="-457200">
              <a:buClr>
                <a:srgbClr val="FF0000"/>
              </a:buClr>
              <a:buFont typeface="Wingdings" pitchFamily="2" charset="2"/>
              <a:buNone/>
            </a:pPr>
            <a:r>
              <a:rPr lang="ru-RU" altLang="ko-KR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О</a:t>
            </a:r>
            <a:r>
              <a:rPr lang="ru-RU" dirty="0">
                <a:solidFill>
                  <a:srgbClr val="562212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бучены основам ведения бизнеса, финансовой грамотности </a:t>
            </a:r>
          </a:p>
          <a:p>
            <a:pPr marL="719138" indent="-457200">
              <a:buClr>
                <a:srgbClr val="FF0000"/>
              </a:buClr>
              <a:buFont typeface="Wingdings" pitchFamily="2" charset="2"/>
              <a:buNone/>
            </a:pPr>
            <a:r>
              <a:rPr lang="ru-RU" altLang="ko-KR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 год – 467 человек</a:t>
            </a:r>
          </a:p>
          <a:p>
            <a:pPr marL="719138" indent="-457200">
              <a:buClr>
                <a:srgbClr val="FF0000"/>
              </a:buClr>
              <a:buFont typeface="Wingdings" pitchFamily="2" charset="2"/>
              <a:buNone/>
            </a:pPr>
            <a:r>
              <a:rPr lang="ru-RU" altLang="ko-KR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 год – 1407 человек (план)</a:t>
            </a:r>
          </a:p>
          <a:p>
            <a:pPr marL="719138" indent="-457200">
              <a:buClr>
                <a:srgbClr val="FF0000"/>
              </a:buClr>
              <a:buFont typeface="Wingdings" pitchFamily="2" charset="2"/>
              <a:buNone/>
            </a:pPr>
            <a:endParaRPr lang="ru-RU" sz="2800" dirty="0">
              <a:solidFill>
                <a:srgbClr val="471A1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438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1"/>
            <a:ext cx="10691813" cy="75596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b="44173"/>
          <a:stretch/>
        </p:blipFill>
        <p:spPr>
          <a:xfrm rot="3280235">
            <a:off x="-1419939" y="2746902"/>
            <a:ext cx="6966537" cy="3894792"/>
          </a:xfrm>
          <a:prstGeom prst="rect">
            <a:avLst/>
          </a:prstGeom>
        </p:spPr>
      </p:pic>
      <p:sp>
        <p:nvSpPr>
          <p:cNvPr id="19" name="Арка 18"/>
          <p:cNvSpPr/>
          <p:nvPr/>
        </p:nvSpPr>
        <p:spPr>
          <a:xfrm>
            <a:off x="7054596" y="-1954101"/>
            <a:ext cx="4614458" cy="4614458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7991782">
            <a:off x="4840790" y="6144037"/>
            <a:ext cx="3537529" cy="353752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953" y="1358877"/>
            <a:ext cx="9234192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ru-RU" sz="54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4400" b="1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РЕГИОНАЛЬНЫЙ ЦЕНТР ИНЖИНИРИНГА </a:t>
            </a:r>
            <a:endParaRPr lang="ru-RU" sz="4400" dirty="0">
              <a:solidFill>
                <a:schemeClr val="bg1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74008" y="4549078"/>
            <a:ext cx="2398886" cy="104061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9726" y="353128"/>
            <a:ext cx="1295626" cy="373244"/>
          </a:xfrm>
          <a:prstGeom prst="rect">
            <a:avLst/>
          </a:prstGeom>
        </p:spPr>
      </p:pic>
      <p:grpSp>
        <p:nvGrpSpPr>
          <p:cNvPr id="28" name="Группа 27"/>
          <p:cNvGrpSpPr/>
          <p:nvPr/>
        </p:nvGrpSpPr>
        <p:grpSpPr>
          <a:xfrm rot="5400000">
            <a:off x="3921760" y="1064615"/>
            <a:ext cx="1391920" cy="967384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29" name="Прямоугольник 28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4" name="Арка 23"/>
          <p:cNvSpPr/>
          <p:nvPr/>
        </p:nvSpPr>
        <p:spPr>
          <a:xfrm rot="18962746">
            <a:off x="-331598" y="5286411"/>
            <a:ext cx="916003" cy="916003"/>
          </a:xfrm>
          <a:prstGeom prst="blockArc">
            <a:avLst>
              <a:gd name="adj1" fmla="val 12179502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641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389333" y="4412272"/>
            <a:ext cx="4419045" cy="41495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6052297" y="-1164258"/>
            <a:ext cx="2322296" cy="232851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511951" y="1646666"/>
            <a:ext cx="3725284" cy="12695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26"/>
              </a:spcBef>
              <a:buClr>
                <a:srgbClr val="ED5338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>
              <a:spcBef>
                <a:spcPts val="526"/>
              </a:spcBef>
              <a:buClr>
                <a:srgbClr val="ED5338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>
              <a:spcBef>
                <a:spcPts val="526"/>
              </a:spcBef>
              <a:buClr>
                <a:srgbClr val="ED5338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>
              <a:spcBef>
                <a:spcPts val="526"/>
              </a:spcBef>
              <a:buClr>
                <a:srgbClr val="ED5338"/>
              </a:buClr>
              <a:buSzPct val="100000"/>
              <a:defRPr sz="1400">
                <a:latin typeface="Arial"/>
                <a:ea typeface="Arial"/>
                <a:cs typeface="Arial"/>
                <a:sym typeface="Arial"/>
              </a:defRPr>
            </a:pP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C649AC67-6652-4D6D-8E03-4A2BB1BFD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62" y="733198"/>
            <a:ext cx="9295581" cy="1104838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</a:rPr>
              <a:t>Услуги Регионального центра </a:t>
            </a:r>
            <a:b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</a:rPr>
            </a:br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</a:rPr>
              <a:t>инжиниринга </a:t>
            </a:r>
            <a:br>
              <a:rPr lang="ru-RU" dirty="0"/>
            </a:br>
            <a:endParaRPr lang="ru-RU" dirty="0"/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51719825-2247-4F28-BAAF-34B8573EC9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062" y="1646666"/>
            <a:ext cx="9221689" cy="5162292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  потенциала малых и средних предприятий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экспресс-оценки индекса технологической готовности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 потенциала импортозамещения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Содействие в получении маркетинговых услуг, услуг по позиционированию и продвижению новых видов продукции на российском и международном рынках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финансового или управленческого аудита на предприятиях МСП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Экспертное сопровождение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Составление бизнес-планов / ТЭО / инвестиционных меморандумов для инвестиционных проектов предприятий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Содействие в проведении работ по защите прав на результаты интеллектуальной деятельности и приравненные к ним средства индивидуализации юридических лиц, товаров, работ, услуг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Содействие в проведении сертификации, декларировании, аттестации,  иные услуги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программ модернизации/развития/технического перевооружения производства для предприятий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технических решений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 технических аудитов на предприятиях МСП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Проведение квалификационной оценки и разработка индивидуальной карты развития в рамках программы «Выращивание»</a:t>
            </a:r>
          </a:p>
        </p:txBody>
      </p:sp>
    </p:spTree>
    <p:extLst>
      <p:ext uri="{BB962C8B-B14F-4D97-AF65-F5344CB8AC3E}">
        <p14:creationId xmlns:p14="http://schemas.microsoft.com/office/powerpoint/2010/main" val="30187871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-1" y="1"/>
            <a:ext cx="10691813" cy="7559674"/>
          </a:xfrm>
          <a:prstGeom prst="rect">
            <a:avLst/>
          </a:prstGeom>
          <a:solidFill>
            <a:srgbClr val="5622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b="44173"/>
          <a:stretch/>
        </p:blipFill>
        <p:spPr>
          <a:xfrm rot="3280235">
            <a:off x="-1419939" y="2746902"/>
            <a:ext cx="6966537" cy="3894792"/>
          </a:xfrm>
          <a:prstGeom prst="rect">
            <a:avLst/>
          </a:prstGeom>
        </p:spPr>
      </p:pic>
      <p:sp>
        <p:nvSpPr>
          <p:cNvPr id="19" name="Арка 18"/>
          <p:cNvSpPr/>
          <p:nvPr/>
        </p:nvSpPr>
        <p:spPr>
          <a:xfrm>
            <a:off x="7054596" y="-1954101"/>
            <a:ext cx="4614458" cy="4614458"/>
          </a:xfrm>
          <a:prstGeom prst="blockArc">
            <a:avLst>
              <a:gd name="adj1" fmla="val 956724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8" name="Арка 17"/>
          <p:cNvSpPr/>
          <p:nvPr/>
        </p:nvSpPr>
        <p:spPr>
          <a:xfrm rot="7991782">
            <a:off x="4840790" y="6144037"/>
            <a:ext cx="3537529" cy="3537529"/>
          </a:xfrm>
          <a:prstGeom prst="blockArc">
            <a:avLst>
              <a:gd name="adj1" fmla="val 3346679"/>
              <a:gd name="adj2" fmla="val 13202193"/>
              <a:gd name="adj3" fmla="val 12415"/>
            </a:avLst>
          </a:prstGeom>
          <a:solidFill>
            <a:srgbClr val="C593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953" y="1358877"/>
            <a:ext cx="9234192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ru-RU" sz="5400" dirty="0">
                <a:solidFill>
                  <a:srgbClr val="ED5338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</a:br>
            <a:r>
              <a:rPr lang="ru-RU" sz="4400" b="1" dirty="0">
                <a:solidFill>
                  <a:schemeClr val="bg1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ЦЕНТР ИННОВАЦИЙ СОЦИАЛЬНОЙ СФЕРЫ </a:t>
            </a:r>
            <a:endParaRPr lang="ru-RU" sz="4400" dirty="0">
              <a:solidFill>
                <a:schemeClr val="bg1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74008" y="4549078"/>
            <a:ext cx="2398886" cy="104061"/>
          </a:xfrm>
          <a:prstGeom prst="rect">
            <a:avLst/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9726" y="353128"/>
            <a:ext cx="1295626" cy="373244"/>
          </a:xfrm>
          <a:prstGeom prst="rect">
            <a:avLst/>
          </a:prstGeom>
        </p:spPr>
      </p:pic>
      <p:grpSp>
        <p:nvGrpSpPr>
          <p:cNvPr id="28" name="Группа 27"/>
          <p:cNvGrpSpPr/>
          <p:nvPr/>
        </p:nvGrpSpPr>
        <p:grpSpPr>
          <a:xfrm rot="5400000">
            <a:off x="3921760" y="1064615"/>
            <a:ext cx="1391920" cy="967384"/>
            <a:chOff x="2418080" y="4704080"/>
            <a:chExt cx="2032000" cy="1412239"/>
          </a:xfrm>
          <a:solidFill>
            <a:srgbClr val="EDD8C2">
              <a:alpha val="19000"/>
            </a:srgbClr>
          </a:solidFill>
        </p:grpSpPr>
        <p:sp>
          <p:nvSpPr>
            <p:cNvPr id="29" name="Прямоугольник 28"/>
            <p:cNvSpPr/>
            <p:nvPr/>
          </p:nvSpPr>
          <p:spPr>
            <a:xfrm rot="2700000">
              <a:off x="367792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/>
            <p:cNvSpPr/>
            <p:nvPr/>
          </p:nvSpPr>
          <p:spPr>
            <a:xfrm rot="2700000">
              <a:off x="3048000" y="5344159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 rot="2700000">
              <a:off x="2418080" y="4704080"/>
              <a:ext cx="772160" cy="77216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4" name="Арка 23"/>
          <p:cNvSpPr/>
          <p:nvPr/>
        </p:nvSpPr>
        <p:spPr>
          <a:xfrm rot="18962746">
            <a:off x="-331598" y="5286411"/>
            <a:ext cx="916003" cy="916003"/>
          </a:xfrm>
          <a:prstGeom prst="blockArc">
            <a:avLst>
              <a:gd name="adj1" fmla="val 12179502"/>
              <a:gd name="adj2" fmla="val 11921681"/>
              <a:gd name="adj3" fmla="val 18078"/>
            </a:avLst>
          </a:prstGeom>
          <a:solidFill>
            <a:srgbClr val="ED53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79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9941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856656-B3DF-4E7A-B1CB-C4B0659ABE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8919" y="1413164"/>
            <a:ext cx="4182226" cy="465512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9659097" y="1836386"/>
            <a:ext cx="2322296" cy="232851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29310" y="590455"/>
            <a:ext cx="8137964" cy="55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Услуги ЦИСС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36FEFA4-634F-4476-BFBF-A0511FFF6389}"/>
              </a:ext>
            </a:extLst>
          </p:cNvPr>
          <p:cNvSpPr/>
          <p:nvPr/>
        </p:nvSpPr>
        <p:spPr>
          <a:xfrm>
            <a:off x="729310" y="1212237"/>
            <a:ext cx="553294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субъектов МСП </a:t>
            </a:r>
            <a:b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физических лиц в сфере социального предпринимательства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профильных экспертов </a:t>
            </a:r>
            <a:b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направлениях: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продвижение проектов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лицензирование образовательной деятельности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проектов в сфере спорта ЗОЖ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endParaRPr lang="ru-RU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Образовательные программы, круглые столы, семинары для социального бизнеса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Содействие в продвижении социальных проектов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rgbClr val="56221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Партнерство с негосударственными структурами поддержки социального предпринимательства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6388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330067" y="4835605"/>
            <a:ext cx="4419045" cy="41495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6052297" y="-1164258"/>
            <a:ext cx="2322296" cy="232851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29310" y="590455"/>
            <a:ext cx="9282908" cy="1013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Финансовая поддержка социального предпринимательства</a:t>
            </a:r>
          </a:p>
        </p:txBody>
      </p:sp>
      <p:graphicFrame>
        <p:nvGraphicFramePr>
          <p:cNvPr id="16" name="Объект 3">
            <a:extLst>
              <a:ext uri="{FF2B5EF4-FFF2-40B4-BE49-F238E27FC236}">
                <a16:creationId xmlns:a16="http://schemas.microsoft.com/office/drawing/2014/main" id="{772528E8-2464-4304-A81C-42806C10DF6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0276030"/>
              </p:ext>
            </p:extLst>
          </p:nvPr>
        </p:nvGraphicFramePr>
        <p:xfrm>
          <a:off x="603907" y="1604259"/>
          <a:ext cx="9533713" cy="5613005"/>
        </p:xfrm>
        <a:graphic>
          <a:graphicData uri="http://schemas.openxmlformats.org/drawingml/2006/table">
            <a:tbl>
              <a:tblPr firstRow="1" firstCol="1" bandRow="1">
                <a:tableStyleId>{0E3FDE45-AF77-4B5C-9715-49D594BDF05E}</a:tableStyleId>
              </a:tblPr>
              <a:tblGrid>
                <a:gridCol w="37236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45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254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014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</a:t>
                      </a:r>
                      <a:r>
                        <a:rPr lang="ru-RU" sz="24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субсидии</a:t>
                      </a:r>
                      <a:endParaRPr lang="ru-RU" sz="2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Сумма 2019</a:t>
                      </a:r>
                      <a:endParaRPr lang="ru-RU" sz="2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Куда обращаться</a:t>
                      </a:r>
                      <a:endParaRPr lang="ru-RU" sz="2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41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Стартовая субсидия</a:t>
                      </a:r>
                      <a:endParaRPr lang="ru-RU" sz="1800" b="0" dirty="0">
                        <a:solidFill>
                          <a:srgbClr val="562212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</a:t>
                      </a:r>
                      <a:r>
                        <a:rPr lang="ru-RU" sz="18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700 000 </a:t>
                      </a: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рублей</a:t>
                      </a:r>
                      <a:endParaRPr lang="ru-RU" sz="1800" b="0" dirty="0">
                        <a:solidFill>
                          <a:srgbClr val="562212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Муниципальные ОИП</a:t>
                      </a:r>
                      <a:endParaRPr lang="ru-RU" sz="1800" b="0" dirty="0">
                        <a:solidFill>
                          <a:srgbClr val="562212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697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Создание рабочих мест</a:t>
                      </a:r>
                      <a:b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для инвалидов </a:t>
                      </a:r>
                      <a:endParaRPr lang="ru-RU" sz="18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</a:t>
                      </a:r>
                      <a:r>
                        <a:rPr lang="ru-RU" sz="18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500 000 </a:t>
                      </a: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рублей</a:t>
                      </a:r>
                      <a:endParaRPr lang="ru-RU" sz="18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Комитет по труду и занятости</a:t>
                      </a:r>
                      <a:endParaRPr lang="ru-RU" sz="18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54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Субсидия социальному предпринимательству </a:t>
                      </a:r>
                      <a:endParaRPr lang="ru-RU" sz="18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млн рублей*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</a:t>
                      </a:r>
                      <a:r>
                        <a:rPr lang="ru-RU" sz="16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30.08.2019 </a:t>
                      </a:r>
                      <a:br>
                        <a:rPr lang="ru-RU" sz="16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6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распределено </a:t>
                      </a:r>
                      <a:br>
                        <a:rPr lang="ru-RU" sz="16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6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775 484 руб. </a:t>
                      </a:r>
                      <a:br>
                        <a:rPr lang="ru-RU" sz="16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6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Комиссия 24.09.2019</a:t>
                      </a:r>
                      <a:r>
                        <a:rPr lang="ru-RU" sz="16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br>
                        <a:rPr lang="ru-RU" sz="16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ru-RU" sz="1600" b="0" i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Комитет по развитию малого, среднего бизнеса        </a:t>
                      </a:r>
                      <a:b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потребительского рынка </a:t>
                      </a:r>
                      <a:endParaRPr lang="ru-RU" sz="18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78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Субсидия для социальных предпринимателей в сфере дошкольного образования (лицензированные</a:t>
                      </a:r>
                      <a:b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детские сады)</a:t>
                      </a:r>
                      <a:endParaRPr lang="ru-RU" sz="18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12 000 рублей </a:t>
                      </a:r>
                      <a:b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ребенка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Ежемесячно</a:t>
                      </a:r>
                      <a:endParaRPr lang="ru-RU" sz="18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Комитет по развитию малого, среднего бизнеса        </a:t>
                      </a:r>
                      <a:b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потребительского рынка </a:t>
                      </a:r>
                      <a:endParaRPr lang="ru-RU" sz="18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9815">
                <a:tc gridSpan="3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Больше</a:t>
                      </a:r>
                      <a:r>
                        <a:rPr lang="ru-RU" sz="18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информации: на портале 813.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по телефону 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(812)</a:t>
                      </a:r>
                      <a:r>
                        <a:rPr lang="en-US" sz="18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309 46 88</a:t>
                      </a:r>
                      <a:endParaRPr lang="ru-RU" sz="1800" b="0" dirty="0">
                        <a:solidFill>
                          <a:srgbClr val="562212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45513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3">
            <a:lum bright="6000" contrast="-8000"/>
          </a:blip>
          <a:srcRect t="29636" r="25088"/>
          <a:stretch/>
        </p:blipFill>
        <p:spPr>
          <a:xfrm rot="5400000">
            <a:off x="7389333" y="4412272"/>
            <a:ext cx="4419045" cy="41495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/>
          <a:srcRect t="-77" r="218" b="-1"/>
          <a:stretch/>
        </p:blipFill>
        <p:spPr>
          <a:xfrm>
            <a:off x="6052297" y="-1164258"/>
            <a:ext cx="2322296" cy="232851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29310" y="590455"/>
            <a:ext cx="8137964" cy="554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ru-RU" sz="3508" dirty="0">
                <a:solidFill>
                  <a:srgbClr val="562212"/>
                </a:solidFill>
                <a:latin typeface="Arial Black" panose="020B0A04020102020204" pitchFamily="34" charset="0"/>
                <a:ea typeface="Roboto Black" panose="02000000000000000000" pitchFamily="2" charset="0"/>
              </a:rPr>
              <a:t>Портал поддержки МСП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B6166D2-D271-4A74-86AB-65AD10FD12E9}"/>
              </a:ext>
            </a:extLst>
          </p:cNvPr>
          <p:cNvSpPr/>
          <p:nvPr/>
        </p:nvSpPr>
        <p:spPr>
          <a:xfrm>
            <a:off x="729310" y="6158934"/>
            <a:ext cx="73798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562212"/>
                </a:solidFill>
                <a:latin typeface="Arial Black" panose="020B0A04020102020204" pitchFamily="34" charset="0"/>
              </a:rPr>
              <a:t>www.813.ru (812) </a:t>
            </a:r>
            <a:r>
              <a:rPr lang="ru-RU" sz="3600" dirty="0">
                <a:solidFill>
                  <a:srgbClr val="562212"/>
                </a:solidFill>
                <a:latin typeface="Arial Black" panose="020B0A04020102020204" pitchFamily="34" charset="0"/>
              </a:rPr>
              <a:t>309-46-88 </a:t>
            </a:r>
            <a:endParaRPr lang="en-US" sz="3600" dirty="0">
              <a:solidFill>
                <a:srgbClr val="562212"/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Прямоугольник 7">
            <a:extLst>
              <a:ext uri="{FF2B5EF4-FFF2-40B4-BE49-F238E27FC236}">
                <a16:creationId xmlns:a16="http://schemas.microsoft.com/office/drawing/2014/main" id="{7BFA9D4D-E74B-4ECD-880D-B28EE12FE3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400" y="1277598"/>
            <a:ext cx="9809018" cy="4282693"/>
          </a:xfrm>
          <a:prstGeom prst="rect">
            <a:avLst/>
          </a:prstGeom>
          <a:solidFill>
            <a:srgbClr val="F5F1EA"/>
          </a:solidFill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endParaRPr lang="en-US" sz="800" dirty="0">
              <a:latin typeface="Calibri" pitchFamily="34" charset="0"/>
            </a:endParaRPr>
          </a:p>
          <a:p>
            <a:pPr algn="ctr"/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</a:rPr>
              <a:t>Присоединяйтесь к нам </a:t>
            </a:r>
            <a:b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</a:rPr>
            </a:br>
            <a:r>
              <a:rPr lang="ru-RU" sz="3200" dirty="0">
                <a:solidFill>
                  <a:srgbClr val="562212"/>
                </a:solidFill>
                <a:latin typeface="Arial Black" panose="020B0A04020102020204" pitchFamily="34" charset="0"/>
              </a:rPr>
              <a:t>в социальных сетях!</a:t>
            </a:r>
          </a:p>
          <a:p>
            <a:pPr algn="ctr"/>
            <a:endParaRPr lang="ru-RU" sz="4400" b="1" dirty="0">
              <a:solidFill>
                <a:srgbClr val="FF0000"/>
              </a:solidFill>
              <a:latin typeface="Calibri" pitchFamily="34" charset="0"/>
            </a:endParaRPr>
          </a:p>
          <a:p>
            <a:pPr algn="ctr"/>
            <a:endParaRPr lang="ru-RU" sz="44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FA824EDB-0696-41E7-8CFD-0F881A9E485F}"/>
              </a:ext>
            </a:extLst>
          </p:cNvPr>
          <p:cNvGrpSpPr/>
          <p:nvPr/>
        </p:nvGrpSpPr>
        <p:grpSpPr>
          <a:xfrm>
            <a:off x="1254617" y="2781870"/>
            <a:ext cx="7484355" cy="1780570"/>
            <a:chOff x="1151904" y="4650739"/>
            <a:chExt cx="10295347" cy="2422475"/>
          </a:xfrm>
        </p:grpSpPr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D3101D3A-477D-42B8-9C22-4B0E1536D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1904" y="4850536"/>
              <a:ext cx="2098489" cy="2098489"/>
            </a:xfrm>
            <a:prstGeom prst="rect">
              <a:avLst/>
            </a:prstGeom>
          </p:spPr>
        </p:pic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id="{4DB691B5-1566-41FF-9C6F-41B68A0F411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811" y="4650739"/>
              <a:ext cx="2422475" cy="2422475"/>
            </a:xfrm>
            <a:prstGeom prst="rect">
              <a:avLst/>
            </a:prstGeom>
          </p:spPr>
        </p:pic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39119C5A-51A8-4162-8F89-43E1419C106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14638" y="4911632"/>
              <a:ext cx="1975823" cy="1975823"/>
            </a:xfrm>
            <a:prstGeom prst="rect">
              <a:avLst/>
            </a:prstGeom>
          </p:spPr>
        </p:pic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BD44D0B0-604C-42DC-8F20-421EBB46FCF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48762" y="4959234"/>
              <a:ext cx="2098489" cy="20984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501036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7766</TotalTime>
  <Words>901</Words>
  <Application>Microsoft Office PowerPoint</Application>
  <PresentationFormat>Произвольный</PresentationFormat>
  <Paragraphs>218</Paragraphs>
  <Slides>21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4" baseType="lpstr">
      <vt:lpstr>굴림</vt:lpstr>
      <vt:lpstr>맑은 고딕</vt:lpstr>
      <vt:lpstr>Arial</vt:lpstr>
      <vt:lpstr>Arial Black</vt:lpstr>
      <vt:lpstr>Calibri</vt:lpstr>
      <vt:lpstr>Calibri Light</vt:lpstr>
      <vt:lpstr>Circe</vt:lpstr>
      <vt:lpstr>Circe Bold</vt:lpstr>
      <vt:lpstr>Roboto</vt:lpstr>
      <vt:lpstr>Roboto Black</vt:lpstr>
      <vt:lpstr>Roboto Medium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Услуги Регионального центра  инжиниринга 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Synergy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Горина Екатерина Леонидовна</dc:creator>
  <cp:lastModifiedBy>Аверин Вадим Маркович</cp:lastModifiedBy>
  <cp:revision>674</cp:revision>
  <cp:lastPrinted>2019-05-25T08:03:43Z</cp:lastPrinted>
  <dcterms:created xsi:type="dcterms:W3CDTF">2019-04-26T08:56:54Z</dcterms:created>
  <dcterms:modified xsi:type="dcterms:W3CDTF">2019-09-16T17:41:20Z</dcterms:modified>
</cp:coreProperties>
</file>