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0" r:id="rId3"/>
    <p:sldId id="277" r:id="rId4"/>
    <p:sldId id="259" r:id="rId5"/>
    <p:sldId id="291" r:id="rId6"/>
    <p:sldId id="294" r:id="rId7"/>
    <p:sldId id="292" r:id="rId8"/>
    <p:sldId id="295" r:id="rId9"/>
    <p:sldId id="293" r:id="rId10"/>
    <p:sldId id="296" r:id="rId11"/>
    <p:sldId id="297" r:id="rId12"/>
    <p:sldId id="276" r:id="rId13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65868"/>
    <a:srgbClr val="5F5F5F"/>
    <a:srgbClr val="808080"/>
    <a:srgbClr val="669900"/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2" autoAdjust="0"/>
    <p:restoredTop sz="94660" autoAdjust="0"/>
  </p:normalViewPr>
  <p:slideViewPr>
    <p:cSldViewPr>
      <p:cViewPr varScale="1">
        <p:scale>
          <a:sx n="116" d="100"/>
          <a:sy n="116" d="100"/>
        </p:scale>
        <p:origin x="150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9" name="Rectangle 17"/>
          <p:cNvSpPr>
            <a:spLocks noChangeArrowheads="1"/>
          </p:cNvSpPr>
          <p:nvPr/>
        </p:nvSpPr>
        <p:spPr bwMode="gray">
          <a:xfrm>
            <a:off x="8004175" y="0"/>
            <a:ext cx="1139825" cy="6858000"/>
          </a:xfrm>
          <a:prstGeom prst="rect">
            <a:avLst/>
          </a:prstGeom>
          <a:solidFill>
            <a:schemeClr val="bg2">
              <a:alpha val="39999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090" name="Rectangle 18"/>
          <p:cNvSpPr>
            <a:spLocks noChangeArrowheads="1"/>
          </p:cNvSpPr>
          <p:nvPr/>
        </p:nvSpPr>
        <p:spPr bwMode="white">
          <a:xfrm>
            <a:off x="0" y="4638675"/>
            <a:ext cx="9144000" cy="2219325"/>
          </a:xfrm>
          <a:prstGeom prst="rect">
            <a:avLst/>
          </a:prstGeom>
          <a:solidFill>
            <a:schemeClr val="folHlink">
              <a:alpha val="31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091" name="Rectangle 19"/>
          <p:cNvSpPr>
            <a:spLocks noChangeArrowheads="1"/>
          </p:cNvSpPr>
          <p:nvPr/>
        </p:nvSpPr>
        <p:spPr bwMode="gray">
          <a:xfrm>
            <a:off x="0" y="2149475"/>
            <a:ext cx="9144000" cy="249872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092" name="Freeform 20"/>
          <p:cNvSpPr>
            <a:spLocks/>
          </p:cNvSpPr>
          <p:nvPr/>
        </p:nvSpPr>
        <p:spPr bwMode="gray">
          <a:xfrm>
            <a:off x="-9525" y="2138363"/>
            <a:ext cx="8015288" cy="2271712"/>
          </a:xfrm>
          <a:custGeom>
            <a:avLst/>
            <a:gdLst>
              <a:gd name="T0" fmla="*/ 0 w 5049"/>
              <a:gd name="T1" fmla="*/ 0 h 1471"/>
              <a:gd name="T2" fmla="*/ 5049 w 5049"/>
              <a:gd name="T3" fmla="*/ 2 h 1471"/>
              <a:gd name="T4" fmla="*/ 5048 w 5049"/>
              <a:gd name="T5" fmla="*/ 1458 h 1471"/>
              <a:gd name="T6" fmla="*/ 0 w 5049"/>
              <a:gd name="T7" fmla="*/ 1471 h 1471"/>
              <a:gd name="T8" fmla="*/ 0 w 5049"/>
              <a:gd name="T9" fmla="*/ 0 h 1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49" h="1471">
                <a:moveTo>
                  <a:pt x="0" y="0"/>
                </a:moveTo>
                <a:lnTo>
                  <a:pt x="5049" y="2"/>
                </a:lnTo>
                <a:lnTo>
                  <a:pt x="5048" y="1458"/>
                </a:lnTo>
                <a:lnTo>
                  <a:pt x="0" y="1471"/>
                </a:lnTo>
                <a:lnTo>
                  <a:pt x="0" y="0"/>
                </a:lnTo>
                <a:close/>
              </a:path>
            </a:pathLst>
          </a:custGeom>
          <a:solidFill>
            <a:schemeClr val="folHlink">
              <a:alpha val="73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3366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093" name="AutoShape 21"/>
          <p:cNvSpPr>
            <a:spLocks noChangeArrowheads="1"/>
          </p:cNvSpPr>
          <p:nvPr/>
        </p:nvSpPr>
        <p:spPr bwMode="gray">
          <a:xfrm>
            <a:off x="7696200" y="5943600"/>
            <a:ext cx="6096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094" name="AutoShape 22"/>
          <p:cNvSpPr>
            <a:spLocks noChangeArrowheads="1"/>
          </p:cNvSpPr>
          <p:nvPr/>
        </p:nvSpPr>
        <p:spPr bwMode="gray">
          <a:xfrm>
            <a:off x="8229600" y="5638800"/>
            <a:ext cx="6096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095" name="AutoShape 23"/>
          <p:cNvSpPr>
            <a:spLocks noChangeArrowheads="1"/>
          </p:cNvSpPr>
          <p:nvPr/>
        </p:nvSpPr>
        <p:spPr bwMode="gray">
          <a:xfrm>
            <a:off x="8220075" y="6229350"/>
            <a:ext cx="6096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 bwMode="gray">
          <a:xfrm>
            <a:off x="1143000" y="990600"/>
            <a:ext cx="6705600" cy="1012825"/>
          </a:xfrm>
        </p:spPr>
        <p:txBody>
          <a:bodyPr/>
          <a:lstStyle>
            <a:lvl1pPr algn="ctr">
              <a:defRPr sz="3600" b="1">
                <a:solidFill>
                  <a:schemeClr val="tx2"/>
                </a:solidFill>
              </a:defRPr>
            </a:lvl1pPr>
          </a:lstStyle>
          <a:p>
            <a:pPr lvl="0"/>
            <a:r>
              <a:rPr lang="ru-RU" altLang="ru-RU" noProof="0" smtClean="0"/>
              <a:t>Образец заголовка</a:t>
            </a:r>
            <a:endParaRPr lang="en-US" altLang="ru-RU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3505200" y="2971800"/>
            <a:ext cx="4343400" cy="6858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 sz="16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  <a:endParaRPr lang="en-US" altLang="ru-RU" noProof="0" smtClean="0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3352800" y="6553200"/>
            <a:ext cx="2133600" cy="152400"/>
          </a:xfrm>
        </p:spPr>
        <p:txBody>
          <a:bodyPr/>
          <a:lstStyle>
            <a:lvl1pPr algn="r">
              <a:defRPr sz="1000">
                <a:solidFill>
                  <a:schemeClr val="tx2"/>
                </a:solidFill>
                <a:latin typeface="+mn-lt"/>
              </a:defRPr>
            </a:lvl1pPr>
          </a:lstStyle>
          <a:p>
            <a:endParaRPr lang="en-US" altLang="ru-RU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04800" y="6477000"/>
            <a:ext cx="2590800" cy="228600"/>
          </a:xfrm>
        </p:spPr>
        <p:txBody>
          <a:bodyPr/>
          <a:lstStyle>
            <a:lvl1pPr algn="ctr">
              <a:defRPr sz="1200">
                <a:solidFill>
                  <a:schemeClr val="tx2"/>
                </a:solidFill>
                <a:latin typeface="Arial" panose="020B0604020202020204" pitchFamily="34" charset="0"/>
              </a:defRPr>
            </a:lvl1pPr>
          </a:lstStyle>
          <a:p>
            <a:endParaRPr lang="ru-RU" altLang="ru-RU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8210550" y="6467475"/>
            <a:ext cx="533400" cy="244475"/>
          </a:xfrm>
        </p:spPr>
        <p:txBody>
          <a:bodyPr/>
          <a:lstStyle>
            <a:lvl1pPr>
              <a:defRPr sz="1200">
                <a:latin typeface="Arial" panose="020B0604020202020204" pitchFamily="34" charset="0"/>
              </a:defRPr>
            </a:lvl1pPr>
          </a:lstStyle>
          <a:p>
            <a:fld id="{37BDBBFF-F018-4261-A398-573F882BFD14}" type="slidenum">
              <a:rPr lang="en-US" altLang="ru-RU"/>
              <a:pPr/>
              <a:t>‹#›</a:t>
            </a:fld>
            <a:endParaRPr lang="en-US" altLang="ru-RU"/>
          </a:p>
        </p:txBody>
      </p:sp>
      <p:sp>
        <p:nvSpPr>
          <p:cNvPr id="3086" name="Text Box 14"/>
          <p:cNvSpPr txBox="1">
            <a:spLocks noChangeArrowheads="1"/>
          </p:cNvSpPr>
          <p:nvPr/>
        </p:nvSpPr>
        <p:spPr bwMode="auto">
          <a:xfrm>
            <a:off x="304800" y="228600"/>
            <a:ext cx="14478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altLang="ru-RU" sz="2800" b="1">
                <a:solidFill>
                  <a:schemeClr val="tx2"/>
                </a:solidFill>
                <a:latin typeface="Verdana" panose="020B0604030504040204" pitchFamily="34" charset="0"/>
              </a:rPr>
              <a:t>LOGO</a:t>
            </a:r>
          </a:p>
        </p:txBody>
      </p:sp>
      <p:grpSp>
        <p:nvGrpSpPr>
          <p:cNvPr id="3188" name="Group 116"/>
          <p:cNvGrpSpPr>
            <a:grpSpLocks/>
          </p:cNvGrpSpPr>
          <p:nvPr/>
        </p:nvGrpSpPr>
        <p:grpSpPr bwMode="auto">
          <a:xfrm>
            <a:off x="190500" y="2324100"/>
            <a:ext cx="3276600" cy="3314700"/>
            <a:chOff x="120" y="1464"/>
            <a:chExt cx="2064" cy="2088"/>
          </a:xfrm>
        </p:grpSpPr>
        <p:sp>
          <p:nvSpPr>
            <p:cNvPr id="3185" name="AutoShape 113" descr="gdd01"/>
            <p:cNvSpPr>
              <a:spLocks noChangeArrowheads="1"/>
            </p:cNvSpPr>
            <p:nvPr userDrawn="1"/>
          </p:nvSpPr>
          <p:spPr bwMode="gray">
            <a:xfrm>
              <a:off x="120" y="1992"/>
              <a:ext cx="1104" cy="1008"/>
            </a:xfrm>
            <a:prstGeom prst="hexagon">
              <a:avLst>
                <a:gd name="adj" fmla="val 27381"/>
                <a:gd name="vf" fmla="val 115470"/>
              </a:avLst>
            </a:prstGeom>
            <a:blipFill dpi="0" rotWithShape="1">
              <a:blip r:embed="rId2"/>
              <a:srcRect/>
              <a:stretch>
                <a:fillRect/>
              </a:stretch>
            </a:blipFill>
            <a:ln w="28575">
              <a:solidFill>
                <a:schemeClr val="bg1"/>
              </a:solidFill>
              <a:miter lim="800000"/>
              <a:headEnd/>
              <a:tailEnd/>
            </a:ln>
            <a:effectLst>
              <a:outerShdw dist="125080" dir="1437749" algn="ctr" rotWithShape="0">
                <a:schemeClr val="bg2">
                  <a:alpha val="32001"/>
                </a:schemeClr>
              </a:outerShdw>
            </a:effectLst>
          </p:spPr>
          <p:txBody>
            <a:bodyPr wrap="none" anchor="ctr"/>
            <a:lstStyle/>
            <a:p>
              <a:pPr algn="ctr" eaLnBrk="0" hangingPunct="0"/>
              <a:endParaRPr lang="ko-KR" altLang="en-US">
                <a:latin typeface="Times New Roman" panose="02020603050405020304" pitchFamily="18" charset="0"/>
                <a:ea typeface="Gulim" panose="020B0600000101010101" pitchFamily="34" charset="-127"/>
              </a:endParaRPr>
            </a:p>
          </p:txBody>
        </p:sp>
        <p:sp>
          <p:nvSpPr>
            <p:cNvPr id="3186" name="AutoShape 114" descr="gdd04"/>
            <p:cNvSpPr>
              <a:spLocks noChangeArrowheads="1"/>
            </p:cNvSpPr>
            <p:nvPr userDrawn="1"/>
          </p:nvSpPr>
          <p:spPr bwMode="gray">
            <a:xfrm>
              <a:off x="1032" y="1464"/>
              <a:ext cx="1152" cy="1008"/>
            </a:xfrm>
            <a:prstGeom prst="hexagon">
              <a:avLst>
                <a:gd name="adj" fmla="val 28571"/>
                <a:gd name="vf" fmla="val 115470"/>
              </a:avLst>
            </a:prstGeom>
            <a:blipFill dpi="0" rotWithShape="1">
              <a:blip r:embed="rId3"/>
              <a:srcRect/>
              <a:stretch>
                <a:fillRect/>
              </a:stretch>
            </a:blipFill>
            <a:ln w="28575">
              <a:solidFill>
                <a:schemeClr val="bg1"/>
              </a:solidFill>
              <a:miter lim="800000"/>
              <a:headEnd/>
              <a:tailEnd/>
            </a:ln>
            <a:effectLst>
              <a:outerShdw dist="125080" dir="1437749" algn="ctr" rotWithShape="0">
                <a:schemeClr val="bg2">
                  <a:alpha val="32001"/>
                </a:schemeClr>
              </a:outerShdw>
            </a:effectLst>
          </p:spPr>
          <p:txBody>
            <a:bodyPr wrap="none" anchor="ctr"/>
            <a:lstStyle/>
            <a:p>
              <a:pPr algn="ctr" eaLnBrk="0" hangingPunct="0"/>
              <a:endParaRPr lang="ko-KR" altLang="en-US">
                <a:latin typeface="Times New Roman" panose="02020603050405020304" pitchFamily="18" charset="0"/>
                <a:ea typeface="Gulim" panose="020B0600000101010101" pitchFamily="34" charset="-127"/>
              </a:endParaRPr>
            </a:p>
          </p:txBody>
        </p:sp>
        <p:sp>
          <p:nvSpPr>
            <p:cNvPr id="3187" name="AutoShape 115" descr="gdd03"/>
            <p:cNvSpPr>
              <a:spLocks noChangeArrowheads="1"/>
            </p:cNvSpPr>
            <p:nvPr userDrawn="1"/>
          </p:nvSpPr>
          <p:spPr bwMode="gray">
            <a:xfrm>
              <a:off x="1008" y="2544"/>
              <a:ext cx="1152" cy="1008"/>
            </a:xfrm>
            <a:prstGeom prst="hexagon">
              <a:avLst>
                <a:gd name="adj" fmla="val 28571"/>
                <a:gd name="vf" fmla="val 115470"/>
              </a:avLst>
            </a:prstGeom>
            <a:blipFill dpi="0" rotWithShape="1">
              <a:blip r:embed="rId4"/>
              <a:srcRect/>
              <a:stretch>
                <a:fillRect/>
              </a:stretch>
            </a:blipFill>
            <a:ln w="28575">
              <a:solidFill>
                <a:schemeClr val="bg1"/>
              </a:solidFill>
              <a:miter lim="800000"/>
              <a:headEnd/>
              <a:tailEnd/>
            </a:ln>
            <a:effectLst>
              <a:outerShdw dist="125080" dir="1437749" algn="ctr" rotWithShape="0">
                <a:schemeClr val="bg2">
                  <a:alpha val="32001"/>
                </a:schemeClr>
              </a:outerShdw>
            </a:effectLst>
          </p:spPr>
          <p:txBody>
            <a:bodyPr wrap="none" anchor="ctr"/>
            <a:lstStyle/>
            <a:p>
              <a:pPr algn="ctr" eaLnBrk="0" hangingPunct="0"/>
              <a:endParaRPr lang="ko-KR" altLang="en-US">
                <a:latin typeface="Times New Roman" panose="02020603050405020304" pitchFamily="18" charset="0"/>
                <a:ea typeface="Gulim" panose="020B0600000101010101" pitchFamily="34" charset="-127"/>
              </a:endParaRPr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www.themegallery.com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817A19-B85C-4C0D-AE3B-0697A5191F96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956776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www.themegallery.com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DD9361-009D-44E0-853D-1307FEACFB14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852207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076325"/>
            <a:ext cx="4038600" cy="52482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076325"/>
            <a:ext cx="4038600" cy="52482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www.themegallery.com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DD556A-D8A0-4979-A8A9-7857962C7A82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1396524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www.themegallery.com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8D5B07-3982-403F-B8D2-D3562372445C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471488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www.themegallery.com</a:t>
            </a: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9DAF1-F748-41EF-8113-985827C0A631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116311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www.themegallery.com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543903-262F-443B-AC15-14D00B7A6777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89355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www.themegallery.com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AD7B5F-5183-48C9-808B-AE4B1874F068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629800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www.themegallery.com</a:t>
            </a: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1EC42C-8B78-4502-B6BF-5D85CF30310F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2540224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www.themegallery.com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4FD754-ED98-41D0-90C1-0E8B4EAA1C8A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831354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5943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19800" cy="59436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ru-RU"/>
              <a:t>www.themegallery.com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4CF442-DAE6-47F5-8311-DB625153238B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3629668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381000"/>
            <a:ext cx="6705600" cy="563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076325"/>
            <a:ext cx="8229600" cy="5248275"/>
          </a:xfrm>
        </p:spPr>
        <p:txBody>
          <a:bodyPr/>
          <a:lstStyle/>
          <a:p>
            <a:r>
              <a:rPr lang="ru-RU" smtClean="0"/>
              <a:t>Вставка таблицы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519863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181600" y="6477000"/>
            <a:ext cx="2895600" cy="233363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ru-RU"/>
              <a:t>www.themegallery.com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286750" y="6386513"/>
            <a:ext cx="457200" cy="228600"/>
          </a:xfrm>
        </p:spPr>
        <p:txBody>
          <a:bodyPr/>
          <a:lstStyle>
            <a:lvl1pPr>
              <a:defRPr/>
            </a:lvl1pPr>
          </a:lstStyle>
          <a:p>
            <a:fld id="{9C9E65F6-D3CF-4818-B4A5-4779850241DE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8153801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3000" y="381000"/>
            <a:ext cx="6705600" cy="563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076325"/>
            <a:ext cx="8229600" cy="5248275"/>
          </a:xfrm>
        </p:spPr>
        <p:txBody>
          <a:bodyPr/>
          <a:lstStyle/>
          <a:p>
            <a:r>
              <a:rPr lang="ru-RU" smtClean="0"/>
              <a:t>Вставка диаграммы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519863"/>
            <a:ext cx="2133600" cy="244475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5181600" y="6477000"/>
            <a:ext cx="2895600" cy="233363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ru-RU"/>
              <a:t>www.themegallery.com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286750" y="6386513"/>
            <a:ext cx="457200" cy="228600"/>
          </a:xfrm>
        </p:spPr>
        <p:txBody>
          <a:bodyPr/>
          <a:lstStyle>
            <a:lvl1pPr>
              <a:defRPr/>
            </a:lvl1pPr>
          </a:lstStyle>
          <a:p>
            <a:fld id="{DA9A1577-F802-4F53-8E15-A8624FA58FD9}" type="slidenum">
              <a:rPr lang="en-US" altLang="ru-RU"/>
              <a:pPr/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824203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Freeform 15"/>
          <p:cNvSpPr>
            <a:spLocks/>
          </p:cNvSpPr>
          <p:nvPr/>
        </p:nvSpPr>
        <p:spPr bwMode="gray">
          <a:xfrm>
            <a:off x="-9525" y="344488"/>
            <a:ext cx="8194675" cy="633412"/>
          </a:xfrm>
          <a:custGeom>
            <a:avLst/>
            <a:gdLst>
              <a:gd name="T0" fmla="*/ 0 w 5049"/>
              <a:gd name="T1" fmla="*/ 0 h 1471"/>
              <a:gd name="T2" fmla="*/ 5049 w 5049"/>
              <a:gd name="T3" fmla="*/ 2 h 1471"/>
              <a:gd name="T4" fmla="*/ 5048 w 5049"/>
              <a:gd name="T5" fmla="*/ 1458 h 1471"/>
              <a:gd name="T6" fmla="*/ 0 w 5049"/>
              <a:gd name="T7" fmla="*/ 1471 h 1471"/>
              <a:gd name="T8" fmla="*/ 0 w 5049"/>
              <a:gd name="T9" fmla="*/ 0 h 14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049" h="1471">
                <a:moveTo>
                  <a:pt x="0" y="0"/>
                </a:moveTo>
                <a:lnTo>
                  <a:pt x="5049" y="2"/>
                </a:lnTo>
                <a:lnTo>
                  <a:pt x="5048" y="1458"/>
                </a:lnTo>
                <a:lnTo>
                  <a:pt x="0" y="1471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3366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grpSp>
        <p:nvGrpSpPr>
          <p:cNvPr id="1040" name="Group 16"/>
          <p:cNvGrpSpPr>
            <a:grpSpLocks/>
          </p:cNvGrpSpPr>
          <p:nvPr/>
        </p:nvGrpSpPr>
        <p:grpSpPr bwMode="auto">
          <a:xfrm>
            <a:off x="8153400" y="0"/>
            <a:ext cx="990600" cy="6858000"/>
            <a:chOff x="5040" y="0"/>
            <a:chExt cx="720" cy="4320"/>
          </a:xfrm>
        </p:grpSpPr>
        <p:sp>
          <p:nvSpPr>
            <p:cNvPr id="1041" name="Rectangle 17"/>
            <p:cNvSpPr>
              <a:spLocks noChangeArrowheads="1"/>
            </p:cNvSpPr>
            <p:nvPr/>
          </p:nvSpPr>
          <p:spPr bwMode="gray">
            <a:xfrm>
              <a:off x="5042" y="0"/>
              <a:ext cx="718" cy="4320"/>
            </a:xfrm>
            <a:prstGeom prst="rect">
              <a:avLst/>
            </a:prstGeom>
            <a:solidFill>
              <a:schemeClr val="folHlink">
                <a:alpha val="39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42" name="Rectangle 18"/>
            <p:cNvSpPr>
              <a:spLocks noChangeArrowheads="1"/>
            </p:cNvSpPr>
            <p:nvPr/>
          </p:nvSpPr>
          <p:spPr bwMode="gray">
            <a:xfrm>
              <a:off x="5040" y="219"/>
              <a:ext cx="720" cy="393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043" name="AutoShape 19"/>
          <p:cNvSpPr>
            <a:spLocks noChangeArrowheads="1"/>
          </p:cNvSpPr>
          <p:nvPr/>
        </p:nvSpPr>
        <p:spPr bwMode="gray">
          <a:xfrm>
            <a:off x="7696200" y="5943600"/>
            <a:ext cx="6096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rgbClr val="5086C2">
              <a:alpha val="35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44" name="AutoShape 20"/>
          <p:cNvSpPr>
            <a:spLocks noChangeArrowheads="1"/>
          </p:cNvSpPr>
          <p:nvPr/>
        </p:nvSpPr>
        <p:spPr bwMode="gray">
          <a:xfrm>
            <a:off x="8229600" y="5638800"/>
            <a:ext cx="6096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rgbClr val="5086C2">
              <a:alpha val="35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45" name="AutoShape 21"/>
          <p:cNvSpPr>
            <a:spLocks noChangeArrowheads="1"/>
          </p:cNvSpPr>
          <p:nvPr/>
        </p:nvSpPr>
        <p:spPr bwMode="gray">
          <a:xfrm>
            <a:off x="8220075" y="6229350"/>
            <a:ext cx="609600" cy="533400"/>
          </a:xfrm>
          <a:prstGeom prst="hexagon">
            <a:avLst>
              <a:gd name="adj" fmla="val 28571"/>
              <a:gd name="vf" fmla="val 115470"/>
            </a:avLst>
          </a:prstGeom>
          <a:solidFill>
            <a:srgbClr val="5086C2">
              <a:alpha val="35001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076325"/>
            <a:ext cx="8229600" cy="524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519863"/>
            <a:ext cx="213360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 alt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5181600" y="6477000"/>
            <a:ext cx="2895600" cy="233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latin typeface="+mn-lt"/>
              </a:defRPr>
            </a:lvl1pPr>
          </a:lstStyle>
          <a:p>
            <a:r>
              <a:rPr lang="en-US" altLang="ru-RU"/>
              <a:t>www.themegallery.com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86750" y="6386513"/>
            <a:ext cx="457200" cy="22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chemeClr val="bg1"/>
                </a:solidFill>
                <a:latin typeface="+mn-lt"/>
              </a:defRPr>
            </a:lvl1pPr>
          </a:lstStyle>
          <a:p>
            <a:fld id="{1926933D-CA04-4169-A081-4602E7AC893D}" type="slidenum">
              <a:rPr lang="en-US" altLang="ru-RU"/>
              <a:pPr/>
              <a:t>‹#›</a:t>
            </a:fld>
            <a:endParaRPr lang="en-US" altLang="ru-RU"/>
          </a:p>
        </p:txBody>
      </p:sp>
      <p:grpSp>
        <p:nvGrpSpPr>
          <p:cNvPr id="1046" name="Group 22"/>
          <p:cNvGrpSpPr>
            <a:grpSpLocks/>
          </p:cNvGrpSpPr>
          <p:nvPr/>
        </p:nvGrpSpPr>
        <p:grpSpPr bwMode="auto">
          <a:xfrm>
            <a:off x="152400" y="228600"/>
            <a:ext cx="838200" cy="838200"/>
            <a:chOff x="18" y="144"/>
            <a:chExt cx="510" cy="480"/>
          </a:xfrm>
        </p:grpSpPr>
        <p:sp>
          <p:nvSpPr>
            <p:cNvPr id="1047" name="AutoShape 23"/>
            <p:cNvSpPr>
              <a:spLocks noChangeArrowheads="1"/>
            </p:cNvSpPr>
            <p:nvPr userDrawn="1"/>
          </p:nvSpPr>
          <p:spPr bwMode="gray">
            <a:xfrm>
              <a:off x="18" y="258"/>
              <a:ext cx="288" cy="240"/>
            </a:xfrm>
            <a:prstGeom prst="hexagon">
              <a:avLst>
                <a:gd name="adj" fmla="val 30000"/>
                <a:gd name="vf" fmla="val 115470"/>
              </a:avLst>
            </a:prstGeom>
            <a:solidFill>
              <a:schemeClr val="hlink"/>
            </a:solidFill>
            <a:ln w="28575">
              <a:solidFill>
                <a:schemeClr val="bg1"/>
              </a:solidFill>
              <a:miter lim="800000"/>
              <a:headEnd/>
              <a:tailEnd/>
            </a:ln>
            <a:effectLst>
              <a:outerShdw dist="56796" dir="1593903" algn="ctr" rotWithShape="0">
                <a:srgbClr val="6666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48" name="AutoShape 24"/>
            <p:cNvSpPr>
              <a:spLocks noChangeArrowheads="1"/>
            </p:cNvSpPr>
            <p:nvPr userDrawn="1"/>
          </p:nvSpPr>
          <p:spPr bwMode="gray">
            <a:xfrm>
              <a:off x="240" y="144"/>
              <a:ext cx="288" cy="240"/>
            </a:xfrm>
            <a:prstGeom prst="hexagon">
              <a:avLst>
                <a:gd name="adj" fmla="val 30000"/>
                <a:gd name="vf" fmla="val 115470"/>
              </a:avLst>
            </a:prstGeom>
            <a:solidFill>
              <a:schemeClr val="accent2"/>
            </a:solidFill>
            <a:ln w="28575">
              <a:solidFill>
                <a:schemeClr val="bg1"/>
              </a:solidFill>
              <a:miter lim="800000"/>
              <a:headEnd/>
              <a:tailEnd/>
            </a:ln>
            <a:effectLst>
              <a:outerShdw dist="56796" dir="1593903" algn="ctr" rotWithShape="0">
                <a:srgbClr val="6666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49" name="AutoShape 25"/>
            <p:cNvSpPr>
              <a:spLocks noChangeArrowheads="1"/>
            </p:cNvSpPr>
            <p:nvPr userDrawn="1"/>
          </p:nvSpPr>
          <p:spPr bwMode="gray">
            <a:xfrm>
              <a:off x="240" y="384"/>
              <a:ext cx="288" cy="240"/>
            </a:xfrm>
            <a:prstGeom prst="hexagon">
              <a:avLst>
                <a:gd name="adj" fmla="val 30000"/>
                <a:gd name="vf" fmla="val 115470"/>
              </a:avLst>
            </a:prstGeom>
            <a:solidFill>
              <a:schemeClr val="accent1"/>
            </a:solidFill>
            <a:ln w="28575">
              <a:solidFill>
                <a:schemeClr val="bg1"/>
              </a:solidFill>
              <a:miter lim="800000"/>
              <a:headEnd/>
              <a:tailEnd/>
            </a:ln>
            <a:effectLst>
              <a:outerShdw dist="56796" dir="1593903" algn="ctr" rotWithShape="0">
                <a:srgbClr val="6666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white">
          <a:xfrm>
            <a:off x="1143000" y="381000"/>
            <a:ext cx="6705600" cy="563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hf sldNum="0"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kern="1200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Verdana" panose="020B060403050404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v"/>
        <a:defRPr sz="28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emf"/><Relationship Id="rId4" Type="http://schemas.openxmlformats.org/officeDocument/2006/relationships/oleObject" Target="../embeddings/Microsoft_Excel_97-2003_Worksheet1.xls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403648" y="680244"/>
            <a:ext cx="6705600" cy="1012825"/>
          </a:xfrm>
        </p:spPr>
        <p:txBody>
          <a:bodyPr/>
          <a:lstStyle/>
          <a:p>
            <a:r>
              <a:rPr lang="ru-RU" sz="2000" i="1" dirty="0">
                <a:solidFill>
                  <a:schemeClr val="tx1">
                    <a:lumMod val="75000"/>
                  </a:schemeClr>
                </a:solidFill>
              </a:rPr>
              <a:t>Национальный проект </a:t>
            </a:r>
            <a:r>
              <a:rPr lang="ru-RU" sz="2000" dirty="0">
                <a:solidFill>
                  <a:schemeClr val="tx1">
                    <a:lumMod val="75000"/>
                  </a:schemeClr>
                </a:solidFill>
              </a:rPr>
              <a:t/>
            </a:r>
            <a:br>
              <a:rPr lang="ru-RU" sz="2000" dirty="0">
                <a:solidFill>
                  <a:schemeClr val="tx1">
                    <a:lumMod val="75000"/>
                  </a:schemeClr>
                </a:solidFill>
              </a:rPr>
            </a:br>
            <a:r>
              <a:rPr lang="ru-RU" sz="2000" dirty="0" smtClean="0">
                <a:solidFill>
                  <a:schemeClr val="tx1">
                    <a:lumMod val="75000"/>
                  </a:schemeClr>
                </a:solidFill>
              </a:rPr>
              <a:t>«</a:t>
            </a:r>
            <a:r>
              <a:rPr lang="ru-RU" sz="2000" i="1" dirty="0" smtClean="0">
                <a:solidFill>
                  <a:schemeClr val="tx1">
                    <a:lumMod val="75000"/>
                  </a:schemeClr>
                </a:solidFill>
              </a:rPr>
              <a:t>МАЛОЕ </a:t>
            </a:r>
            <a:r>
              <a:rPr lang="ru-RU" sz="2000" i="1" dirty="0">
                <a:solidFill>
                  <a:schemeClr val="tx1">
                    <a:lumMod val="75000"/>
                  </a:schemeClr>
                </a:solidFill>
              </a:rPr>
              <a:t>И СРЕДНЕЕ ПРЕДПРИНИМАТЕЛЬСТВО И ПОДДЕРЖКА ИНДИВИДУАЛЬНОЙ ПРЕДПРИНИМАТЕЛЬСКОЙ </a:t>
            </a:r>
            <a:r>
              <a:rPr lang="ru-RU" sz="2000" i="1" dirty="0" smtClean="0">
                <a:solidFill>
                  <a:schemeClr val="tx1">
                    <a:lumMod val="75000"/>
                  </a:schemeClr>
                </a:solidFill>
              </a:rPr>
              <a:t>ИНИЦИАТИВЫ»</a:t>
            </a:r>
            <a:endParaRPr lang="ru-RU" sz="20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635896" y="2492896"/>
            <a:ext cx="5040560" cy="1800200"/>
          </a:xfrm>
        </p:spPr>
        <p:txBody>
          <a:bodyPr/>
          <a:lstStyle/>
          <a:p>
            <a:pPr algn="l"/>
            <a:r>
              <a:rPr lang="ru-RU" altLang="ru-RU" sz="2000" dirty="0" smtClean="0"/>
              <a:t>Реализация национального проекта на территории </a:t>
            </a:r>
          </a:p>
          <a:p>
            <a:pPr algn="l"/>
            <a:r>
              <a:rPr lang="ru-RU" altLang="ru-RU" sz="2000" dirty="0" smtClean="0"/>
              <a:t>МО «</a:t>
            </a:r>
            <a:r>
              <a:rPr lang="ru-RU" altLang="ru-RU" sz="2000" dirty="0" err="1" smtClean="0"/>
              <a:t>Кингисеппский</a:t>
            </a:r>
            <a:r>
              <a:rPr lang="ru-RU" altLang="ru-RU" sz="2000" dirty="0" smtClean="0"/>
              <a:t> муниципальный район»</a:t>
            </a:r>
            <a:endParaRPr lang="en-US" altLang="ru-RU" sz="2000" dirty="0"/>
          </a:p>
        </p:txBody>
      </p:sp>
      <p:pic>
        <p:nvPicPr>
          <p:cNvPr id="6" name="Рисунок 6" descr="Kingisepp_40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03982"/>
            <a:ext cx="1284288" cy="158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Статистика 2018 года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228725"/>
            <a:ext cx="8229600" cy="5248275"/>
          </a:xfrm>
        </p:spPr>
        <p:txBody>
          <a:bodyPr/>
          <a:lstStyle/>
          <a:p>
            <a:r>
              <a:rPr lang="ru-RU" sz="1600" dirty="0"/>
              <a:t>На территории МО «</a:t>
            </a:r>
            <a:r>
              <a:rPr lang="ru-RU" sz="1600" dirty="0" err="1"/>
              <a:t>Кингисеппский</a:t>
            </a:r>
            <a:r>
              <a:rPr lang="ru-RU" sz="1600" dirty="0"/>
              <a:t> муниципальный район» в 2018 году действовали 2763 субъекта малого и среднего предпринимательства (12- средние предприятия, 880 - малые и </a:t>
            </a:r>
            <a:r>
              <a:rPr lang="ru-RU" sz="1600" dirty="0" err="1"/>
              <a:t>микропредприятия</a:t>
            </a:r>
            <a:r>
              <a:rPr lang="ru-RU" sz="1600" dirty="0"/>
              <a:t>, 1871- индивидуальные предприниматели). Наиболее привлекательной для субъектов малого и среднего бизнеса является оптовая, розничная торговля, услуги общественного питания, оказание бытовых услуг </a:t>
            </a:r>
            <a:r>
              <a:rPr lang="ru-RU" sz="1600" dirty="0" smtClean="0"/>
              <a:t>населению.</a:t>
            </a:r>
          </a:p>
          <a:p>
            <a:pPr marL="0" indent="0">
              <a:buNone/>
            </a:pPr>
            <a:endParaRPr lang="ru-RU" sz="1600" dirty="0" smtClean="0"/>
          </a:p>
          <a:p>
            <a:r>
              <a:rPr lang="ru-RU" sz="1600" dirty="0"/>
              <a:t>Число субъектов малого и среднего предпринимательства предприятий на 1 000 человек населения составляет 36,3 единицы. </a:t>
            </a:r>
            <a:endParaRPr lang="ru-RU" sz="1600" dirty="0" smtClean="0"/>
          </a:p>
          <a:p>
            <a:pPr marL="0" indent="0">
              <a:buNone/>
            </a:pPr>
            <a:endParaRPr lang="ru-RU" sz="1600" dirty="0"/>
          </a:p>
          <a:p>
            <a:r>
              <a:rPr lang="ru-RU" sz="1600" dirty="0"/>
              <a:t>На предприятиях малого и среднего бизнеса МО «</a:t>
            </a:r>
            <a:r>
              <a:rPr lang="ru-RU" sz="1600" dirty="0" err="1"/>
              <a:t>Кингисеппский</a:t>
            </a:r>
            <a:r>
              <a:rPr lang="ru-RU" sz="1600" dirty="0"/>
              <a:t> муниципальный район» заняты 9,3 тыс. человек, что составляет в среднесписочной численности работников всех предприятий и организаций муниципального района – 27,3 %, из них 4,0 тыс. чел (43% среднесписочной численности субъектов МСП) заняты в сфере потребительского рынка -  торговля, бытовое обслуживание, общественное </a:t>
            </a:r>
            <a:r>
              <a:rPr lang="ru-RU" sz="1600" dirty="0" smtClean="0"/>
              <a:t>питание.</a:t>
            </a:r>
            <a:endParaRPr lang="ru-RU" sz="160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ru-RU" smtClean="0"/>
              <a:t>www.themegallery.com</a:t>
            </a:r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0470386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ru-RU"/>
              <a:t>www.themegallery.com</a:t>
            </a:r>
          </a:p>
        </p:txBody>
      </p:sp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Малый бизнес </a:t>
            </a:r>
            <a:br>
              <a:rPr lang="ru-RU" sz="20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</a:br>
            <a:r>
              <a:rPr lang="ru-RU" sz="20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 </a:t>
            </a:r>
            <a:r>
              <a:rPr lang="ru-RU" sz="2000" b="1" dirty="0" err="1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Кингисеппском</a:t>
            </a:r>
            <a:r>
              <a:rPr lang="ru-RU" sz="20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районе 2019 год</a:t>
            </a:r>
            <a:endParaRPr lang="en-US" altLang="ru-RU" sz="2000" dirty="0"/>
          </a:p>
        </p:txBody>
      </p:sp>
      <p:sp>
        <p:nvSpPr>
          <p:cNvPr id="88067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ru-RU" altLang="ru-RU"/>
          </a:p>
        </p:txBody>
      </p:sp>
      <p:graphicFrame>
        <p:nvGraphicFramePr>
          <p:cNvPr id="26" name="Диаграмма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13153368"/>
              </p:ext>
            </p:extLst>
          </p:nvPr>
        </p:nvGraphicFramePr>
        <p:xfrm>
          <a:off x="327025" y="2081213"/>
          <a:ext cx="7500938" cy="3595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8155" name="Worksheet" r:id="rId4" imgW="8286868" imgH="3971970" progId="Excel.Sheet.8">
                  <p:embed/>
                </p:oleObj>
              </mc:Choice>
              <mc:Fallback>
                <p:oleObj name="Worksheet" r:id="rId4" imgW="8286868" imgH="3971970" progId="Excel.Shee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025" y="2081213"/>
                        <a:ext cx="7500938" cy="35956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ru-RU" dirty="0"/>
              <a:t>www.themegallery.com</a:t>
            </a:r>
          </a:p>
        </p:txBody>
      </p:sp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1800" dirty="0" smtClean="0"/>
              <a:t>Реализация национального проекта на территории </a:t>
            </a:r>
            <a:br>
              <a:rPr lang="ru-RU" altLang="ru-RU" sz="1800" dirty="0" smtClean="0"/>
            </a:br>
            <a:r>
              <a:rPr lang="ru-RU" altLang="ru-RU" sz="1800" dirty="0" smtClean="0"/>
              <a:t>МО «</a:t>
            </a:r>
            <a:r>
              <a:rPr lang="ru-RU" altLang="ru-RU" sz="1800" dirty="0" err="1" smtClean="0"/>
              <a:t>Кингисеппский</a:t>
            </a:r>
            <a:r>
              <a:rPr lang="ru-RU" altLang="ru-RU" sz="1800" dirty="0" smtClean="0"/>
              <a:t> муниципальный район»</a:t>
            </a:r>
            <a:endParaRPr lang="en-US" altLang="ru-RU" sz="1800" dirty="0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9125" y="1392238"/>
            <a:ext cx="7229475" cy="4852987"/>
          </a:xfrm>
        </p:spPr>
        <p:txBody>
          <a:bodyPr/>
          <a:lstStyle/>
          <a:p>
            <a:pPr marL="0" indent="0">
              <a:buNone/>
            </a:pPr>
            <a:endParaRPr lang="ru-RU" sz="16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ru-RU" sz="1600" dirty="0"/>
              <a:t>В рамках Национального проекта «Малый бизнес и поддержка индивидуальной предпринимательской инициативы» на период 2019-2024 </a:t>
            </a:r>
            <a:r>
              <a:rPr lang="ru-RU" sz="1600" dirty="0" err="1"/>
              <a:t>гг</a:t>
            </a:r>
            <a:r>
              <a:rPr lang="ru-RU" sz="1600" dirty="0"/>
              <a:t> перед </a:t>
            </a:r>
            <a:r>
              <a:rPr lang="ru-RU" sz="1600" dirty="0" err="1"/>
              <a:t>Кингисеппским</a:t>
            </a:r>
            <a:r>
              <a:rPr lang="ru-RU" sz="1600" dirty="0"/>
              <a:t> районом поставлены следующие задачи</a:t>
            </a:r>
            <a:r>
              <a:rPr lang="ru-RU" sz="1600" dirty="0" smtClean="0"/>
              <a:t>:</a:t>
            </a:r>
          </a:p>
          <a:p>
            <a:pPr marL="0" indent="0">
              <a:buNone/>
            </a:pPr>
            <a:endParaRPr lang="ru-RU" sz="1400" dirty="0"/>
          </a:p>
          <a:p>
            <a:pPr marL="0" indent="0">
              <a:buNone/>
            </a:pPr>
            <a:endParaRPr lang="ru-RU" sz="1600" dirty="0"/>
          </a:p>
          <a:p>
            <a:pPr marL="0" indent="0">
              <a:buNone/>
            </a:pPr>
            <a:endParaRPr lang="ru-RU" sz="1600" dirty="0">
              <a:solidFill>
                <a:schemeClr val="tx2">
                  <a:lumMod val="75000"/>
                </a:schemeClr>
              </a:solidFill>
            </a:endParaRPr>
          </a:p>
          <a:p>
            <a:pPr marL="0" indent="0">
              <a:lnSpc>
                <a:spcPct val="80000"/>
              </a:lnSpc>
              <a:buNone/>
            </a:pPr>
            <a:endParaRPr lang="en-US" altLang="ru-RU" dirty="0"/>
          </a:p>
          <a:p>
            <a:pPr lvl="1">
              <a:lnSpc>
                <a:spcPct val="80000"/>
              </a:lnSpc>
            </a:pPr>
            <a:endParaRPr lang="en-US" altLang="ru-RU" dirty="0"/>
          </a:p>
        </p:txBody>
      </p:sp>
      <p:grpSp>
        <p:nvGrpSpPr>
          <p:cNvPr id="6" name="Group 3"/>
          <p:cNvGrpSpPr>
            <a:grpSpLocks/>
          </p:cNvGrpSpPr>
          <p:nvPr/>
        </p:nvGrpSpPr>
        <p:grpSpPr bwMode="auto">
          <a:xfrm>
            <a:off x="129637" y="2799326"/>
            <a:ext cx="4072395" cy="4017027"/>
            <a:chOff x="720" y="1296"/>
            <a:chExt cx="1367" cy="2542"/>
          </a:xfrm>
        </p:grpSpPr>
        <p:sp>
          <p:nvSpPr>
            <p:cNvPr id="7" name="AutoShape 4"/>
            <p:cNvSpPr>
              <a:spLocks noChangeArrowheads="1"/>
            </p:cNvSpPr>
            <p:nvPr/>
          </p:nvSpPr>
          <p:spPr bwMode="gray">
            <a:xfrm>
              <a:off x="720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8" name="AutoShape 5"/>
            <p:cNvSpPr>
              <a:spLocks noChangeArrowheads="1"/>
            </p:cNvSpPr>
            <p:nvPr/>
          </p:nvSpPr>
          <p:spPr bwMode="gray">
            <a:xfrm>
              <a:off x="741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3CA1E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" name="AutoShape 6"/>
            <p:cNvSpPr>
              <a:spLocks noChangeArrowheads="1"/>
            </p:cNvSpPr>
            <p:nvPr/>
          </p:nvSpPr>
          <p:spPr bwMode="gray">
            <a:xfrm>
              <a:off x="752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alpha val="0"/>
                  </a:srgbClr>
                </a:gs>
                <a:gs pos="100000">
                  <a:srgbClr val="3CA1E6">
                    <a:gamma/>
                    <a:tint val="51373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" name="AutoShape 7"/>
            <p:cNvSpPr>
              <a:spLocks noChangeArrowheads="1"/>
            </p:cNvSpPr>
            <p:nvPr/>
          </p:nvSpPr>
          <p:spPr bwMode="gray">
            <a:xfrm>
              <a:off x="752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gamma/>
                    <a:tint val="33333"/>
                    <a:invGamma/>
                  </a:srgbClr>
                </a:gs>
                <a:gs pos="100000">
                  <a:srgbClr val="3CA1E6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" name="AutoShape 8"/>
            <p:cNvSpPr>
              <a:spLocks noChangeArrowheads="1"/>
            </p:cNvSpPr>
            <p:nvPr/>
          </p:nvSpPr>
          <p:spPr bwMode="gray">
            <a:xfrm>
              <a:off x="724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729EB4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2" name="AutoShape 9"/>
            <p:cNvSpPr>
              <a:spLocks noChangeArrowheads="1"/>
            </p:cNvSpPr>
            <p:nvPr/>
          </p:nvSpPr>
          <p:spPr bwMode="gray">
            <a:xfrm>
              <a:off x="752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DAFD4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13" name="Group 10"/>
            <p:cNvGrpSpPr>
              <a:grpSpLocks/>
            </p:cNvGrpSpPr>
            <p:nvPr/>
          </p:nvGrpSpPr>
          <p:grpSpPr bwMode="auto">
            <a:xfrm>
              <a:off x="1189" y="1296"/>
              <a:ext cx="405" cy="405"/>
              <a:chOff x="1289" y="582"/>
              <a:chExt cx="668" cy="668"/>
            </a:xfrm>
          </p:grpSpPr>
          <p:sp>
            <p:nvSpPr>
              <p:cNvPr id="16" name="Oval 11"/>
              <p:cNvSpPr>
                <a:spLocks noChangeArrowheads="1"/>
              </p:cNvSpPr>
              <p:nvPr/>
            </p:nvSpPr>
            <p:spPr bwMode="gray">
              <a:xfrm>
                <a:off x="1289" y="582"/>
                <a:ext cx="668" cy="668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38100" algn="ctr">
                    <a:solidFill>
                      <a:schemeClr val="bg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109250" dir="3267739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17" name="Oval 12"/>
              <p:cNvSpPr>
                <a:spLocks noChangeArrowheads="1"/>
              </p:cNvSpPr>
              <p:nvPr/>
            </p:nvSpPr>
            <p:spPr bwMode="gray">
              <a:xfrm>
                <a:off x="1296" y="587"/>
                <a:ext cx="646" cy="647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46275"/>
                      <a:invGamma/>
                    </a:srgbClr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18" name="Oval 13"/>
              <p:cNvSpPr>
                <a:spLocks noChangeArrowheads="1"/>
              </p:cNvSpPr>
              <p:nvPr/>
            </p:nvSpPr>
            <p:spPr bwMode="gray">
              <a:xfrm>
                <a:off x="1304" y="591"/>
                <a:ext cx="631" cy="631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D6E1E2">
                      <a:gamma/>
                      <a:tint val="34902"/>
                      <a:invGamma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19" name="Oval 14"/>
              <p:cNvSpPr>
                <a:spLocks noChangeArrowheads="1"/>
              </p:cNvSpPr>
              <p:nvPr/>
            </p:nvSpPr>
            <p:spPr bwMode="gray">
              <a:xfrm>
                <a:off x="1311" y="597"/>
                <a:ext cx="600" cy="58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shade val="79216"/>
                      <a:invGamma/>
                    </a:srgbClr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/>
              </a:p>
            </p:txBody>
          </p:sp>
          <p:sp>
            <p:nvSpPr>
              <p:cNvPr id="20" name="Oval 15"/>
              <p:cNvSpPr>
                <a:spLocks noChangeArrowheads="1"/>
              </p:cNvSpPr>
              <p:nvPr/>
            </p:nvSpPr>
            <p:spPr bwMode="gray">
              <a:xfrm>
                <a:off x="1346" y="613"/>
                <a:ext cx="533" cy="479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gamma/>
                      <a:tint val="0"/>
                      <a:invGamma/>
                    </a:srgbClr>
                  </a:gs>
                  <a:gs pos="100000">
                    <a:srgbClr val="D6E1E2">
                      <a:alpha val="3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/>
              <a:p>
                <a:endParaRPr lang="ru-RU"/>
              </a:p>
            </p:txBody>
          </p:sp>
        </p:grpSp>
        <p:sp>
          <p:nvSpPr>
            <p:cNvPr id="14" name="Text Box 16"/>
            <p:cNvSpPr txBox="1">
              <a:spLocks noChangeArrowheads="1"/>
            </p:cNvSpPr>
            <p:nvPr/>
          </p:nvSpPr>
          <p:spPr bwMode="gray">
            <a:xfrm>
              <a:off x="1276" y="13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ru-RU" sz="2400">
                  <a:solidFill>
                    <a:srgbClr val="000000"/>
                  </a:solidFill>
                </a:rPr>
                <a:t>1</a:t>
              </a:r>
              <a:endParaRPr lang="en-US" altLang="ru-RU"/>
            </a:p>
          </p:txBody>
        </p:sp>
        <p:sp>
          <p:nvSpPr>
            <p:cNvPr id="15" name="Text Box 17"/>
            <p:cNvSpPr txBox="1">
              <a:spLocks noChangeArrowheads="1"/>
            </p:cNvSpPr>
            <p:nvPr/>
          </p:nvSpPr>
          <p:spPr bwMode="gray">
            <a:xfrm>
              <a:off x="768" y="1776"/>
              <a:ext cx="1296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en-US" altLang="ru-RU" dirty="0"/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579332" y="3572235"/>
            <a:ext cx="2790056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- </a:t>
            </a:r>
            <a:r>
              <a:rPr lang="ru-RU" sz="1600" i="1" dirty="0" smtClean="0"/>
              <a:t>увеличить количество субъектов малого предпринимательства до 3400 субъектов (+637) – 47,3 </a:t>
            </a:r>
            <a:r>
              <a:rPr lang="ru-RU" sz="1600" i="1" dirty="0" err="1" smtClean="0"/>
              <a:t>ед</a:t>
            </a:r>
            <a:r>
              <a:rPr lang="ru-RU" sz="1600" i="1" dirty="0" smtClean="0"/>
              <a:t> на 1 000 чел.; в  </a:t>
            </a:r>
            <a:r>
              <a:rPr lang="ru-RU" sz="1600" i="1" dirty="0" err="1" smtClean="0"/>
              <a:t>т.ч</a:t>
            </a:r>
            <a:r>
              <a:rPr lang="ru-RU" sz="1600" i="1" dirty="0" smtClean="0"/>
              <a:t>. в 2019 году – 38,6 на 1 </a:t>
            </a:r>
            <a:r>
              <a:rPr lang="ru-RU" sz="1600" i="1" dirty="0" err="1" smtClean="0"/>
              <a:t>тыс.чел</a:t>
            </a:r>
            <a:r>
              <a:rPr lang="ru-RU" sz="1600" i="1" dirty="0" smtClean="0"/>
              <a:t>. (факт - 38,3)</a:t>
            </a:r>
          </a:p>
          <a:p>
            <a:pPr marL="0" indent="0">
              <a:buNone/>
            </a:pPr>
            <a:endParaRPr lang="ru-RU" i="1" dirty="0"/>
          </a:p>
        </p:txBody>
      </p:sp>
      <p:grpSp>
        <p:nvGrpSpPr>
          <p:cNvPr id="22" name="Group 18"/>
          <p:cNvGrpSpPr>
            <a:grpSpLocks/>
          </p:cNvGrpSpPr>
          <p:nvPr/>
        </p:nvGrpSpPr>
        <p:grpSpPr bwMode="auto">
          <a:xfrm>
            <a:off x="4299640" y="2780928"/>
            <a:ext cx="4020882" cy="4035425"/>
            <a:chOff x="2208" y="1296"/>
            <a:chExt cx="1365" cy="2542"/>
          </a:xfrm>
        </p:grpSpPr>
        <p:sp>
          <p:nvSpPr>
            <p:cNvPr id="23" name="AutoShape 19"/>
            <p:cNvSpPr>
              <a:spLocks noChangeArrowheads="1"/>
            </p:cNvSpPr>
            <p:nvPr/>
          </p:nvSpPr>
          <p:spPr bwMode="gray">
            <a:xfrm>
              <a:off x="2208" y="1490"/>
              <a:ext cx="1363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34B034"/>
                </a:gs>
                <a:gs pos="100000">
                  <a:srgbClr val="3F8B4A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4" name="AutoShape 20"/>
            <p:cNvSpPr>
              <a:spLocks noChangeArrowheads="1"/>
            </p:cNvSpPr>
            <p:nvPr/>
          </p:nvSpPr>
          <p:spPr bwMode="gray">
            <a:xfrm>
              <a:off x="2229" y="1495"/>
              <a:ext cx="1322" cy="1766"/>
            </a:xfrm>
            <a:prstGeom prst="roundRect">
              <a:avLst>
                <a:gd name="adj" fmla="val 16667"/>
              </a:avLst>
            </a:prstGeom>
            <a:solidFill>
              <a:srgbClr val="73E77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5" name="AutoShape 21"/>
            <p:cNvSpPr>
              <a:spLocks noChangeArrowheads="1"/>
            </p:cNvSpPr>
            <p:nvPr/>
          </p:nvSpPr>
          <p:spPr bwMode="gray">
            <a:xfrm>
              <a:off x="2240" y="2795"/>
              <a:ext cx="1304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/>
                </a:gs>
                <a:gs pos="100000">
                  <a:srgbClr val="73E77E">
                    <a:gamma/>
                    <a:tint val="54510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6" name="AutoShape 22"/>
            <p:cNvSpPr>
              <a:spLocks noChangeArrowheads="1"/>
            </p:cNvSpPr>
            <p:nvPr/>
          </p:nvSpPr>
          <p:spPr bwMode="gray">
            <a:xfrm>
              <a:off x="2240" y="1509"/>
              <a:ext cx="1304" cy="44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>
                    <a:gamma/>
                    <a:tint val="33333"/>
                    <a:invGamma/>
                  </a:srgbClr>
                </a:gs>
                <a:gs pos="100000">
                  <a:srgbClr val="73E77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27" name="Oval 23"/>
            <p:cNvSpPr>
              <a:spLocks noChangeArrowheads="1"/>
            </p:cNvSpPr>
            <p:nvPr/>
          </p:nvSpPr>
          <p:spPr bwMode="gray">
            <a:xfrm>
              <a:off x="2677" y="1296"/>
              <a:ext cx="405" cy="405"/>
            </a:xfrm>
            <a:prstGeom prst="ellipse">
              <a:avLst/>
            </a:prstGeom>
            <a:solidFill>
              <a:srgbClr val="33333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chemeClr val="bg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09250" dir="3267739" algn="ctr" rotWithShape="0">
                      <a:srgbClr val="80808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/>
            <a:p>
              <a:endParaRPr lang="ru-RU"/>
            </a:p>
          </p:txBody>
        </p:sp>
        <p:sp>
          <p:nvSpPr>
            <p:cNvPr id="28" name="Oval 24"/>
            <p:cNvSpPr>
              <a:spLocks noChangeArrowheads="1"/>
            </p:cNvSpPr>
            <p:nvPr/>
          </p:nvSpPr>
          <p:spPr bwMode="gray">
            <a:xfrm>
              <a:off x="2681" y="1299"/>
              <a:ext cx="392" cy="392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46275"/>
                    <a:invGamma/>
                  </a:srgbClr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29" name="Oval 25"/>
            <p:cNvSpPr>
              <a:spLocks noChangeArrowheads="1"/>
            </p:cNvSpPr>
            <p:nvPr/>
          </p:nvSpPr>
          <p:spPr bwMode="gray">
            <a:xfrm>
              <a:off x="2686" y="1301"/>
              <a:ext cx="383" cy="383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D6E1E2">
                    <a:gamma/>
                    <a:tint val="34902"/>
                    <a:invGamma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30" name="Oval 26"/>
            <p:cNvSpPr>
              <a:spLocks noChangeArrowheads="1"/>
            </p:cNvSpPr>
            <p:nvPr/>
          </p:nvSpPr>
          <p:spPr bwMode="gray">
            <a:xfrm>
              <a:off x="2690" y="1305"/>
              <a:ext cx="364" cy="35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shade val="79216"/>
                    <a:invGamma/>
                  </a:srgbClr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31" name="Oval 27"/>
            <p:cNvSpPr>
              <a:spLocks noChangeArrowheads="1"/>
            </p:cNvSpPr>
            <p:nvPr/>
          </p:nvSpPr>
          <p:spPr bwMode="gray">
            <a:xfrm>
              <a:off x="2712" y="1315"/>
              <a:ext cx="323" cy="29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gamma/>
                    <a:tint val="0"/>
                    <a:invGamma/>
                  </a:srgbClr>
                </a:gs>
                <a:gs pos="100000">
                  <a:srgbClr val="D6E1E2">
                    <a:alpha val="3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/>
            <a:p>
              <a:endParaRPr lang="ru-RU"/>
            </a:p>
          </p:txBody>
        </p:sp>
        <p:sp>
          <p:nvSpPr>
            <p:cNvPr id="32" name="Text Box 28"/>
            <p:cNvSpPr txBox="1">
              <a:spLocks noChangeArrowheads="1"/>
            </p:cNvSpPr>
            <p:nvPr/>
          </p:nvSpPr>
          <p:spPr bwMode="gray">
            <a:xfrm>
              <a:off x="2764" y="1354"/>
              <a:ext cx="2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en-US" altLang="ru-RU" sz="2400" dirty="0">
                  <a:solidFill>
                    <a:srgbClr val="000000"/>
                  </a:solidFill>
                </a:rPr>
                <a:t>2</a:t>
              </a:r>
              <a:endParaRPr lang="en-US" altLang="ru-RU" dirty="0"/>
            </a:p>
          </p:txBody>
        </p:sp>
        <p:sp>
          <p:nvSpPr>
            <p:cNvPr id="33" name="Text Box 29"/>
            <p:cNvSpPr txBox="1">
              <a:spLocks noChangeArrowheads="1"/>
            </p:cNvSpPr>
            <p:nvPr/>
          </p:nvSpPr>
          <p:spPr bwMode="gray">
            <a:xfrm>
              <a:off x="2256" y="1776"/>
              <a:ext cx="1296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endParaRPr lang="en-US" altLang="ru-RU" dirty="0"/>
            </a:p>
          </p:txBody>
        </p:sp>
        <p:sp>
          <p:nvSpPr>
            <p:cNvPr id="34" name="AutoShape 30"/>
            <p:cNvSpPr>
              <a:spLocks noChangeArrowheads="1"/>
            </p:cNvSpPr>
            <p:nvPr/>
          </p:nvSpPr>
          <p:spPr bwMode="gray">
            <a:xfrm>
              <a:off x="2210" y="3290"/>
              <a:ext cx="1363" cy="54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58A4AE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35" name="AutoShape 31"/>
            <p:cNvSpPr>
              <a:spLocks noChangeArrowheads="1"/>
            </p:cNvSpPr>
            <p:nvPr/>
          </p:nvSpPr>
          <p:spPr bwMode="gray">
            <a:xfrm>
              <a:off x="2238" y="3305"/>
              <a:ext cx="1304" cy="48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2B2BB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3" name="Прямоугольник 2"/>
          <p:cNvSpPr/>
          <p:nvPr/>
        </p:nvSpPr>
        <p:spPr>
          <a:xfrm>
            <a:off x="4399395" y="3589307"/>
            <a:ext cx="318401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- </a:t>
            </a:r>
            <a:r>
              <a:rPr lang="ru-RU" sz="1600" i="1" dirty="0" smtClean="0"/>
              <a:t>увеличить среднесписочную численность СМСП (с учетом индивидуальных предпринимателей) до 11,4 </a:t>
            </a:r>
            <a:r>
              <a:rPr lang="ru-RU" sz="1600" i="1" dirty="0" err="1" smtClean="0"/>
              <a:t>тыс.чел</a:t>
            </a:r>
            <a:r>
              <a:rPr lang="ru-RU" sz="1600" i="1" dirty="0" smtClean="0"/>
              <a:t>. (+2,1 </a:t>
            </a:r>
            <a:r>
              <a:rPr lang="ru-RU" sz="1600" i="1" dirty="0" err="1" smtClean="0"/>
              <a:t>тыс.чел</a:t>
            </a:r>
            <a:r>
              <a:rPr lang="ru-RU" sz="1600" i="1" dirty="0" smtClean="0"/>
              <a:t>)., в  </a:t>
            </a:r>
            <a:r>
              <a:rPr lang="ru-RU" sz="1600" i="1" dirty="0" err="1" smtClean="0"/>
              <a:t>т.ч</a:t>
            </a:r>
            <a:r>
              <a:rPr lang="ru-RU" sz="1600" i="1" dirty="0" smtClean="0"/>
              <a:t>. в 2019 году – 9,7 тыс. чел.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1800" dirty="0" smtClean="0"/>
              <a:t>Реализация национального проекта на территории </a:t>
            </a:r>
            <a:br>
              <a:rPr lang="ru-RU" altLang="ru-RU" sz="1800" dirty="0" smtClean="0"/>
            </a:br>
            <a:r>
              <a:rPr lang="ru-RU" altLang="ru-RU" sz="1800" dirty="0" smtClean="0"/>
              <a:t>МО «</a:t>
            </a:r>
            <a:r>
              <a:rPr lang="ru-RU" altLang="ru-RU" sz="1800" dirty="0" err="1" smtClean="0"/>
              <a:t>Кингисеппский</a:t>
            </a:r>
            <a:r>
              <a:rPr lang="ru-RU" altLang="ru-RU" sz="1800" dirty="0" smtClean="0"/>
              <a:t> муниципальный район»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</a:rPr>
              <a:t>Региональные составляющие проекта</a:t>
            </a:r>
          </a:p>
          <a:p>
            <a:pPr marL="0" indent="0">
              <a:buNone/>
            </a:pPr>
            <a:endParaRPr lang="ru-RU" sz="1400" dirty="0" smtClean="0"/>
          </a:p>
          <a:p>
            <a:pPr lvl="0"/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</a:rPr>
              <a:t>Улучшение условий ведения предпринимательской деятельности</a:t>
            </a:r>
          </a:p>
          <a:p>
            <a:pPr marL="0" indent="0">
              <a:buNone/>
            </a:pPr>
            <a:endParaRPr lang="ru-RU" sz="1400" dirty="0" smtClean="0"/>
          </a:p>
          <a:p>
            <a:pPr marL="0" indent="0">
              <a:buNone/>
            </a:pPr>
            <a:r>
              <a:rPr lang="ru-RU" sz="1400" dirty="0" smtClean="0"/>
              <a:t>-</a:t>
            </a:r>
            <a:r>
              <a:rPr lang="ru-RU" sz="1400" dirty="0" smtClean="0">
                <a:solidFill>
                  <a:schemeClr val="tx1"/>
                </a:solidFill>
              </a:rPr>
              <a:t>Обеспечено информирование предпринимательского сообщества об изменениях налогового законодательства для субъектов МСП, а также информирование граждан о специальном налоговом режиме </a:t>
            </a:r>
            <a:br>
              <a:rPr lang="ru-RU" sz="1400" dirty="0" smtClean="0">
                <a:solidFill>
                  <a:schemeClr val="tx1"/>
                </a:solidFill>
              </a:rPr>
            </a:br>
            <a:r>
              <a:rPr lang="ru-RU" sz="1400" dirty="0" smtClean="0">
                <a:solidFill>
                  <a:schemeClr val="tx1"/>
                </a:solidFill>
              </a:rPr>
              <a:t>для </a:t>
            </a:r>
            <a:r>
              <a:rPr lang="ru-RU" sz="1400" dirty="0" err="1" smtClean="0">
                <a:solidFill>
                  <a:schemeClr val="tx1"/>
                </a:solidFill>
              </a:rPr>
              <a:t>самозанятых</a:t>
            </a:r>
            <a:r>
              <a:rPr lang="ru-RU" sz="1400" dirty="0" smtClean="0">
                <a:solidFill>
                  <a:schemeClr val="tx1"/>
                </a:solidFill>
              </a:rPr>
              <a:t> граждан (</a:t>
            </a:r>
            <a:r>
              <a:rPr lang="ru-RU" sz="1400" dirty="0"/>
              <a:t>мероприятия с привлечением специалистов </a:t>
            </a:r>
            <a:r>
              <a:rPr lang="ru-RU" sz="1400" dirty="0" smtClean="0"/>
              <a:t>ФНС)</a:t>
            </a:r>
            <a:endParaRPr lang="ru-RU" sz="1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sz="1400" dirty="0" smtClean="0"/>
          </a:p>
          <a:p>
            <a:pPr marL="0" indent="0">
              <a:buNone/>
            </a:pPr>
            <a:r>
              <a:rPr lang="ru-RU" sz="1400" dirty="0" smtClean="0"/>
              <a:t>-В 2019 году п</a:t>
            </a:r>
            <a:r>
              <a:rPr lang="ru-RU" sz="1400" dirty="0" smtClean="0">
                <a:solidFill>
                  <a:schemeClr val="tx1"/>
                </a:solidFill>
              </a:rPr>
              <a:t>редоставлено право на размещение нестационарного торгового объекта-14 субъектам МСП и нестационарного объекта общественного питания -1 субъекту МСП </a:t>
            </a:r>
          </a:p>
          <a:p>
            <a:pPr marL="0" indent="0">
              <a:buNone/>
            </a:pPr>
            <a:r>
              <a:rPr lang="ru-RU" sz="1400" dirty="0" smtClean="0">
                <a:solidFill>
                  <a:schemeClr val="tx1"/>
                </a:solidFill>
              </a:rPr>
              <a:t>(в соответствии с установленными нормативно-правовыми актами)</a:t>
            </a:r>
          </a:p>
          <a:p>
            <a:pPr marL="0" indent="0">
              <a:buNone/>
            </a:pPr>
            <a:endParaRPr lang="ru-RU" sz="1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1400" dirty="0" smtClean="0">
                <a:solidFill>
                  <a:schemeClr val="tx1"/>
                </a:solidFill>
              </a:rPr>
              <a:t>-Обеспечен доступ субъектов МСП к предоставляемому муниципальному </a:t>
            </a:r>
            <a:r>
              <a:rPr lang="ru-RU" sz="1400" dirty="0" smtClean="0"/>
              <a:t>имуществу, в том числе и </a:t>
            </a:r>
            <a:r>
              <a:rPr lang="ru-RU" sz="1400" dirty="0"/>
              <a:t>на </a:t>
            </a:r>
            <a:r>
              <a:rPr lang="ru-RU" sz="1400" dirty="0" smtClean="0">
                <a:solidFill>
                  <a:schemeClr val="tx1"/>
                </a:solidFill>
              </a:rPr>
              <a:t>льготных условиях (</a:t>
            </a:r>
            <a:r>
              <a:rPr lang="ru-RU" sz="1400" dirty="0" smtClean="0"/>
              <a:t>в соответствии с Методическими рекомендациями Корпорации МСП).</a:t>
            </a:r>
          </a:p>
          <a:p>
            <a:pPr marL="0" indent="0">
              <a:buNone/>
            </a:pPr>
            <a:endParaRPr lang="ru-RU" sz="1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sz="1400" dirty="0"/>
          </a:p>
          <a:p>
            <a:pPr marL="0" lvl="0" indent="0">
              <a:buNone/>
            </a:pPr>
            <a:endParaRPr lang="ru-RU" sz="1400" dirty="0" smtClean="0"/>
          </a:p>
          <a:p>
            <a:pPr marL="0" lvl="0" indent="0">
              <a:buNone/>
            </a:pPr>
            <a:endParaRPr lang="ru-RU" sz="1400" dirty="0" smtClean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ru-RU" smtClean="0"/>
              <a:t>www.themegallery.com</a:t>
            </a:r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42165087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1800" dirty="0" smtClean="0"/>
              <a:t>Реализация национального проекта на территории </a:t>
            </a:r>
            <a:br>
              <a:rPr lang="ru-RU" altLang="ru-RU" sz="1800" dirty="0" smtClean="0"/>
            </a:br>
            <a:r>
              <a:rPr lang="ru-RU" altLang="ru-RU" sz="1800" dirty="0" smtClean="0"/>
              <a:t>МО «</a:t>
            </a:r>
            <a:r>
              <a:rPr lang="ru-RU" altLang="ru-RU" sz="1800" dirty="0" err="1" smtClean="0"/>
              <a:t>Кингисеппский</a:t>
            </a:r>
            <a:r>
              <a:rPr lang="ru-RU" altLang="ru-RU" sz="1800" dirty="0" smtClean="0"/>
              <a:t> муниципальный район»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sz="14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ru-RU" sz="1400" dirty="0" smtClean="0"/>
              <a:t>В целях выполнения показателей Регионального проекта «Улучшение условий ведения предпринимательской деятельности» по оказанию имущественной поддержки субъектам малого и среднего предпринимательства на 2019 год постановлением администрации МО «</a:t>
            </a:r>
            <a:r>
              <a:rPr lang="ru-RU" sz="1400" dirty="0" err="1" smtClean="0"/>
              <a:t>Кингисеппский</a:t>
            </a:r>
            <a:r>
              <a:rPr lang="ru-RU" sz="1400" dirty="0" smtClean="0"/>
              <a:t> муниципальный район» от 13.03.2019 № 451 утвержден план-график («дорожная карта») исполнения мероприятий. </a:t>
            </a:r>
          </a:p>
          <a:p>
            <a:pPr marL="0" indent="0">
              <a:buNone/>
            </a:pPr>
            <a:endParaRPr lang="ru-RU" sz="1400" dirty="0" smtClean="0"/>
          </a:p>
          <a:p>
            <a:pPr marL="0" indent="0">
              <a:buNone/>
            </a:pPr>
            <a:r>
              <a:rPr lang="ru-RU" sz="1400" dirty="0" smtClean="0"/>
              <a:t>Перечни </a:t>
            </a:r>
            <a:r>
              <a:rPr lang="ru-RU" sz="1400" dirty="0"/>
              <a:t>муниципального имущества, предназначенного для предоставления во владение  и пользование субъектам МСП и организациям,  образующим инфраструктуру поддержки,  утверждены в </a:t>
            </a:r>
            <a:endParaRPr lang="ru-RU" sz="1400" dirty="0" smtClean="0"/>
          </a:p>
          <a:p>
            <a:pPr marL="0" indent="0">
              <a:buNone/>
            </a:pPr>
            <a:r>
              <a:rPr lang="ru-RU" sz="1400" dirty="0" smtClean="0"/>
              <a:t>12-ти </a:t>
            </a:r>
            <a:r>
              <a:rPr lang="ru-RU" sz="1400" dirty="0"/>
              <a:t>муниципальных образованиях (район,  2-х городских и </a:t>
            </a:r>
            <a:r>
              <a:rPr lang="ru-RU" sz="1400" dirty="0" smtClean="0"/>
              <a:t>9-ти </a:t>
            </a:r>
            <a:r>
              <a:rPr lang="ru-RU" sz="1400" dirty="0"/>
              <a:t>сельских поселениях). </a:t>
            </a:r>
            <a:endParaRPr lang="ru-RU" sz="1400" dirty="0" smtClean="0"/>
          </a:p>
          <a:p>
            <a:pPr marL="0" indent="0">
              <a:buNone/>
            </a:pPr>
            <a:endParaRPr lang="ru-RU" sz="1400" dirty="0" smtClean="0"/>
          </a:p>
          <a:p>
            <a:pPr marL="0" indent="0">
              <a:buNone/>
            </a:pPr>
            <a:r>
              <a:rPr lang="ru-RU" sz="1400" dirty="0" smtClean="0"/>
              <a:t>В Перечни муниципального имущества включено 64 объекта. </a:t>
            </a:r>
            <a:r>
              <a:rPr lang="ru-RU" sz="1400" dirty="0"/>
              <a:t>В настоящее время во всех муниципальных образованиях </a:t>
            </a:r>
            <a:r>
              <a:rPr lang="ru-RU" sz="1400" dirty="0" err="1"/>
              <a:t>Кингисеппского</a:t>
            </a:r>
            <a:r>
              <a:rPr lang="ru-RU" sz="1400" dirty="0"/>
              <a:t> района проводится работа по утверждению нормативно-правовых документов о дополнении объектами имущества (в том числе и земельными участками) перечней муниципального имущества. </a:t>
            </a:r>
          </a:p>
          <a:p>
            <a:pPr marL="0" indent="0">
              <a:buNone/>
            </a:pPr>
            <a:r>
              <a:rPr lang="ru-RU" sz="1400" dirty="0" smtClean="0"/>
              <a:t>Планируется внесение еще 31 объекта в том числе 4 земельных участка. </a:t>
            </a:r>
            <a:endParaRPr lang="ru-RU" sz="1400" dirty="0" smtClean="0">
              <a:solidFill>
                <a:schemeClr val="tx1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ru-RU" smtClean="0"/>
              <a:t>www.themegallery.com</a:t>
            </a:r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8569495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1800" dirty="0" smtClean="0"/>
              <a:t>Реализация национального проекта на территории </a:t>
            </a:r>
            <a:br>
              <a:rPr lang="ru-RU" altLang="ru-RU" sz="1800" dirty="0" smtClean="0"/>
            </a:br>
            <a:r>
              <a:rPr lang="ru-RU" altLang="ru-RU" sz="1800" dirty="0" smtClean="0"/>
              <a:t>МО «</a:t>
            </a:r>
            <a:r>
              <a:rPr lang="ru-RU" altLang="ru-RU" sz="1800" dirty="0" err="1" smtClean="0"/>
              <a:t>Кингисеппский</a:t>
            </a:r>
            <a:r>
              <a:rPr lang="ru-RU" altLang="ru-RU" sz="1800" dirty="0" smtClean="0"/>
              <a:t> муниципальный район»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lvl="0" indent="0">
              <a:buNone/>
            </a:pPr>
            <a:endParaRPr lang="ru-RU" sz="1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</a:rPr>
              <a:t>Популяризация предпринимательства</a:t>
            </a:r>
          </a:p>
          <a:p>
            <a:pPr marL="0" indent="0">
              <a:buNone/>
            </a:pPr>
            <a:r>
              <a:rPr lang="ru-RU" sz="1400" dirty="0" smtClean="0"/>
              <a:t>В </a:t>
            </a:r>
            <a:r>
              <a:rPr lang="ru-RU" sz="1400" dirty="0"/>
              <a:t>целях исполнения региональной программы «Популяризация предпринимательства» запланированы и успешно проводятся мероприятия по обучению основам бизнеса и финансовой грамотности населения для различных </a:t>
            </a:r>
            <a:r>
              <a:rPr lang="ru-RU" sz="1400" dirty="0" smtClean="0"/>
              <a:t>категорий:</a:t>
            </a:r>
            <a:endParaRPr lang="ru-RU" sz="1400" dirty="0"/>
          </a:p>
          <a:p>
            <a:pPr marL="0" lvl="0" indent="0">
              <a:buNone/>
            </a:pPr>
            <a:r>
              <a:rPr lang="ru-RU" sz="1400" dirty="0" smtClean="0"/>
              <a:t>  Для </a:t>
            </a:r>
            <a:r>
              <a:rPr lang="ru-RU" sz="1400" dirty="0"/>
              <a:t>субъектов МСП:</a:t>
            </a:r>
          </a:p>
          <a:p>
            <a:r>
              <a:rPr lang="ru-RU" sz="1400" dirty="0"/>
              <a:t>- курс – тренинг «Введение в предпринимательство» </a:t>
            </a:r>
          </a:p>
          <a:p>
            <a:r>
              <a:rPr lang="ru-RU" sz="1400" dirty="0"/>
              <a:t>- основы финансовой грамотности для индивидуальных предпринимателей</a:t>
            </a:r>
          </a:p>
          <a:p>
            <a:r>
              <a:rPr lang="ru-RU" sz="1400" dirty="0"/>
              <a:t>- налогообложение и налоговые вычеты</a:t>
            </a:r>
          </a:p>
          <a:p>
            <a:pPr marL="0" lvl="0" indent="0">
              <a:buNone/>
            </a:pPr>
            <a:r>
              <a:rPr lang="ru-RU" sz="1400" dirty="0" smtClean="0"/>
              <a:t> Для </a:t>
            </a:r>
            <a:r>
              <a:rPr lang="ru-RU" sz="1400" dirty="0"/>
              <a:t>физических лиц:</a:t>
            </a:r>
          </a:p>
          <a:p>
            <a:r>
              <a:rPr lang="ru-RU" sz="1400" dirty="0"/>
              <a:t>- основы финансовой грамотности в разрезе возрастных категорий от 25-ти до 60 лет (инвестиционные инструменты, кредитование, личная финансовая безопасность, формирование личного финансового бюджета, пенсионное обеспечение, финансовая безопасность и мошенничество)</a:t>
            </a:r>
          </a:p>
          <a:p>
            <a:r>
              <a:rPr lang="ru-RU" sz="1400" dirty="0"/>
              <a:t>- обучение учащихся средних и высших учебных заведений основам предпринимательства</a:t>
            </a:r>
          </a:p>
          <a:p>
            <a:r>
              <a:rPr lang="ru-RU" sz="1400" dirty="0"/>
              <a:t>- </a:t>
            </a:r>
            <a:r>
              <a:rPr lang="ru-RU" sz="1400" dirty="0" smtClean="0"/>
              <a:t>мероприятия </a:t>
            </a:r>
            <a:r>
              <a:rPr lang="ru-RU" sz="1400" dirty="0"/>
              <a:t>с привлечением специалистов центра занятости, ФНС, пенсионного фонда и др.</a:t>
            </a:r>
          </a:p>
          <a:p>
            <a:pPr marL="0" lvl="0" indent="0">
              <a:buNone/>
            </a:pPr>
            <a:endParaRPr lang="ru-RU" sz="1400" dirty="0" smtClean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ru-RU" smtClean="0"/>
              <a:t>www.themegallery.com</a:t>
            </a:r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867756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1800" dirty="0" smtClean="0"/>
              <a:t>Реализация национального проекта на территории </a:t>
            </a:r>
            <a:br>
              <a:rPr lang="ru-RU" altLang="ru-RU" sz="1800" dirty="0" smtClean="0"/>
            </a:br>
            <a:r>
              <a:rPr lang="ru-RU" altLang="ru-RU" sz="1800" dirty="0" smtClean="0"/>
              <a:t>МО «</a:t>
            </a:r>
            <a:r>
              <a:rPr lang="ru-RU" altLang="ru-RU" sz="1800" dirty="0" err="1" smtClean="0"/>
              <a:t>Кингисеппский</a:t>
            </a:r>
            <a:r>
              <a:rPr lang="ru-RU" altLang="ru-RU" sz="1800" dirty="0" smtClean="0"/>
              <a:t> муниципальный район»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Для выполнения намеченных целей на 2019 год установлены дополнительные показатели</a:t>
            </a:r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</a:p>
          <a:p>
            <a:pPr marL="0" indent="0">
              <a:buNone/>
            </a:pPr>
            <a:endParaRPr lang="ru-RU" sz="1600" dirty="0"/>
          </a:p>
          <a:p>
            <a:pPr lvl="0"/>
            <a:r>
              <a:rPr lang="ru-RU" sz="1600" dirty="0"/>
              <a:t>Количество субъектов МСП и </a:t>
            </a:r>
            <a:r>
              <a:rPr lang="ru-RU" sz="1600" dirty="0" err="1"/>
              <a:t>самозанятых</a:t>
            </a:r>
            <a:r>
              <a:rPr lang="ru-RU" sz="1600" dirty="0"/>
              <a:t> граждан, получивших поддержку в рамках регионального проекта «Акселерация субъектов МСП»  - 129 </a:t>
            </a:r>
            <a:r>
              <a:rPr lang="ru-RU" sz="1600" dirty="0" err="1"/>
              <a:t>ед</a:t>
            </a:r>
            <a:r>
              <a:rPr lang="ru-RU" sz="1600" dirty="0"/>
              <a:t> (факт – 49)</a:t>
            </a:r>
          </a:p>
          <a:p>
            <a:pPr lvl="0"/>
            <a:r>
              <a:rPr lang="ru-RU" sz="1600" dirty="0"/>
              <a:t>Количество физических лиц –участников регионального проекта «Популяризация предпринимательства», занятых в сфере МСП – 21 чел (факт – 93)</a:t>
            </a:r>
          </a:p>
          <a:p>
            <a:pPr lvl="0"/>
            <a:r>
              <a:rPr lang="ru-RU" sz="1600" dirty="0"/>
              <a:t>Количество обученных основам ведения бизнеса, финансовой грамотности и иным навыкам предпринимательской деятельности в рамках регионального проекта «Популяризация предпринимательства» - 64 чел. (факт – </a:t>
            </a:r>
            <a:r>
              <a:rPr lang="ru-RU" sz="1600" dirty="0" smtClean="0"/>
              <a:t>74)</a:t>
            </a:r>
            <a:endParaRPr lang="ru-RU" sz="1600" dirty="0"/>
          </a:p>
          <a:p>
            <a:pPr lvl="0"/>
            <a:r>
              <a:rPr lang="ru-RU" sz="1600" dirty="0"/>
              <a:t>Количество физических лиц- участников регионального проекта «Популяризация предпринимательства» - 351чел. (факт – </a:t>
            </a:r>
            <a:r>
              <a:rPr lang="ru-RU" sz="1600" dirty="0" smtClean="0"/>
              <a:t>238)</a:t>
            </a:r>
            <a:endParaRPr lang="ru-RU" sz="1600" dirty="0"/>
          </a:p>
          <a:p>
            <a:pPr lvl="0"/>
            <a:r>
              <a:rPr lang="ru-RU" sz="1600" dirty="0"/>
              <a:t>Количество вновь созданных субъектов МСП участниками регионального проекта «Популяризация предпринимательства» - 6 ед. (факт – </a:t>
            </a:r>
            <a:r>
              <a:rPr lang="ru-RU" sz="1600" dirty="0" smtClean="0"/>
              <a:t>83)</a:t>
            </a:r>
            <a:endParaRPr lang="ru-RU" sz="1600" dirty="0"/>
          </a:p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ru-RU" smtClean="0"/>
              <a:t>www.themegallery.com</a:t>
            </a:r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15575709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1800" dirty="0" smtClean="0"/>
              <a:t>Реализация национального проекта на территории </a:t>
            </a:r>
            <a:br>
              <a:rPr lang="ru-RU" altLang="ru-RU" sz="1800" dirty="0" smtClean="0"/>
            </a:br>
            <a:r>
              <a:rPr lang="ru-RU" altLang="ru-RU" sz="1800" dirty="0" smtClean="0"/>
              <a:t>МО «</a:t>
            </a:r>
            <a:r>
              <a:rPr lang="ru-RU" altLang="ru-RU" sz="1800" dirty="0" err="1" smtClean="0"/>
              <a:t>Кингисеппский</a:t>
            </a:r>
            <a:r>
              <a:rPr lang="ru-RU" altLang="ru-RU" sz="1800" dirty="0" smtClean="0"/>
              <a:t> муниципальный район»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z="1600" dirty="0" smtClean="0">
                <a:solidFill>
                  <a:schemeClr val="accent1">
                    <a:lumMod val="75000"/>
                  </a:schemeClr>
                </a:solidFill>
              </a:rPr>
              <a:t>Акселерация субъектов малого и среднего предпринимательства</a:t>
            </a:r>
          </a:p>
          <a:p>
            <a:pPr marL="0" indent="0">
              <a:buNone/>
            </a:pPr>
            <a:r>
              <a:rPr lang="ru-RU" sz="1600" dirty="0"/>
              <a:t>В целях исполнения региональной программы «Акселерация субъектов малого и среднего предпринимательства</a:t>
            </a:r>
            <a:r>
              <a:rPr lang="ru-RU" sz="1600" dirty="0" smtClean="0"/>
              <a:t>»:</a:t>
            </a:r>
          </a:p>
          <a:p>
            <a:pPr marL="0" indent="0">
              <a:buNone/>
            </a:pPr>
            <a:endParaRPr lang="ru-RU" sz="1600" dirty="0"/>
          </a:p>
          <a:p>
            <a:pPr marL="0" indent="0">
              <a:buNone/>
            </a:pPr>
            <a:r>
              <a:rPr lang="ru-RU" sz="1600" dirty="0"/>
              <a:t>- организовано информирование </a:t>
            </a:r>
            <a:r>
              <a:rPr lang="ru-RU" sz="1600" dirty="0" smtClean="0"/>
              <a:t>субъектов МСП </a:t>
            </a:r>
            <a:r>
              <a:rPr lang="ru-RU" sz="1600" dirty="0"/>
              <a:t>об упрощении доступа к льготному финансированию, имущественной, финансовой и экспортной поддержке  со стороны муниципальных органов местного самоуправления и правительства Ленинградской области;</a:t>
            </a:r>
          </a:p>
          <a:p>
            <a:pPr marL="0" indent="0">
              <a:buNone/>
            </a:pPr>
            <a:r>
              <a:rPr lang="ru-RU" sz="1600" dirty="0"/>
              <a:t>- организовано оказание комплекса услуг, сервисов поддержки (регистрация, открытие расчетного счета, предоставление услуг по ведению налоговой отчетности </a:t>
            </a:r>
            <a:r>
              <a:rPr lang="ru-RU" sz="1600" dirty="0" smtClean="0"/>
              <a:t>субъектов МСП</a:t>
            </a:r>
            <a:r>
              <a:rPr lang="ru-RU" sz="1600" dirty="0"/>
              <a:t>).</a:t>
            </a:r>
          </a:p>
          <a:p>
            <a:pPr marL="0" indent="0">
              <a:buNone/>
            </a:pPr>
            <a:r>
              <a:rPr lang="ru-RU" sz="1600" dirty="0"/>
              <a:t>- информирование </a:t>
            </a:r>
            <a:r>
              <a:rPr lang="ru-RU" sz="1600" dirty="0" smtClean="0"/>
              <a:t>субъектов МПСП </a:t>
            </a:r>
            <a:r>
              <a:rPr lang="ru-RU" sz="1600" dirty="0"/>
              <a:t>о наличии обучающих программ и образовательных платформ, таких как «Деловая среда», «Бизнес-класс» и др.;</a:t>
            </a:r>
          </a:p>
          <a:p>
            <a:pPr marL="0" indent="0">
              <a:buNone/>
            </a:pPr>
            <a:r>
              <a:rPr lang="ru-RU" sz="1600" dirty="0"/>
              <a:t>- информирование </a:t>
            </a:r>
            <a:r>
              <a:rPr lang="ru-RU" sz="1600" dirty="0" smtClean="0"/>
              <a:t>субъектов МПСП </a:t>
            </a:r>
            <a:r>
              <a:rPr lang="ru-RU" sz="1600" dirty="0"/>
              <a:t>об информационных системах, значимых для бизнеса («Бизнес-навигатор», производственно-сбытовые площадки).</a:t>
            </a:r>
          </a:p>
          <a:p>
            <a:pPr marL="0" lvl="0" indent="0">
              <a:buNone/>
            </a:pPr>
            <a:endParaRPr lang="ru-RU" sz="1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ru-RU" smtClean="0"/>
              <a:t>www.themegallery.com</a:t>
            </a:r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8474553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1800" dirty="0" smtClean="0"/>
              <a:t>Реализация национального проекта на территории </a:t>
            </a:r>
            <a:br>
              <a:rPr lang="ru-RU" altLang="ru-RU" sz="1800" dirty="0" smtClean="0"/>
            </a:br>
            <a:r>
              <a:rPr lang="ru-RU" altLang="ru-RU" sz="1800" dirty="0" smtClean="0"/>
              <a:t>МО «</a:t>
            </a:r>
            <a:r>
              <a:rPr lang="ru-RU" altLang="ru-RU" sz="1800" dirty="0" err="1" smtClean="0"/>
              <a:t>Кингисеппский</a:t>
            </a:r>
            <a:r>
              <a:rPr lang="ru-RU" altLang="ru-RU" sz="1800" dirty="0" smtClean="0"/>
              <a:t> муниципальный район»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76325"/>
            <a:ext cx="7391400" cy="5248275"/>
          </a:xfrm>
        </p:spPr>
        <p:txBody>
          <a:bodyPr/>
          <a:lstStyle/>
          <a:p>
            <a:endParaRPr lang="ru-RU" sz="2000" dirty="0" smtClean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системы поддержки фермеров и развитие сельской кооперации</a:t>
            </a:r>
          </a:p>
          <a:p>
            <a:pPr marL="0" indent="0">
              <a:buNone/>
            </a:pP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Информирование субъектов МСП:</a:t>
            </a:r>
          </a:p>
          <a:p>
            <a:pPr marL="0" indent="0">
              <a:buNone/>
            </a:pPr>
            <a:r>
              <a:rPr lang="ru-RU" sz="1600" dirty="0" smtClean="0"/>
              <a:t>-    о</a:t>
            </a:r>
            <a:r>
              <a:rPr lang="ru-RU" sz="1600" dirty="0" smtClean="0">
                <a:solidFill>
                  <a:schemeClr val="tx1"/>
                </a:solidFill>
              </a:rPr>
              <a:t> предоставлении </a:t>
            </a:r>
            <a:r>
              <a:rPr lang="ru-RU" sz="1600" dirty="0" err="1" smtClean="0">
                <a:solidFill>
                  <a:schemeClr val="tx1"/>
                </a:solidFill>
              </a:rPr>
              <a:t>грантовой</a:t>
            </a:r>
            <a:r>
              <a:rPr lang="ru-RU" sz="1600" dirty="0" smtClean="0">
                <a:solidFill>
                  <a:schemeClr val="tx1"/>
                </a:solidFill>
              </a:rPr>
              <a:t> поддержки </a:t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     фермерам в рамках реализации «</a:t>
            </a:r>
            <a:r>
              <a:rPr lang="ru-RU" sz="1600" dirty="0" err="1" smtClean="0">
                <a:solidFill>
                  <a:schemeClr val="tx1"/>
                </a:solidFill>
              </a:rPr>
              <a:t>Агростартап</a:t>
            </a:r>
            <a:r>
              <a:rPr lang="ru-RU" sz="1600" dirty="0" smtClean="0">
                <a:solidFill>
                  <a:schemeClr val="tx1"/>
                </a:solidFill>
              </a:rPr>
              <a:t>»</a:t>
            </a:r>
          </a:p>
          <a:p>
            <a:pPr>
              <a:buFontTx/>
              <a:buChar char="-"/>
            </a:pPr>
            <a:r>
              <a:rPr lang="ru-RU" sz="1600" dirty="0" smtClean="0"/>
              <a:t>о предоставлении </a:t>
            </a:r>
            <a:r>
              <a:rPr lang="ru-RU" sz="1600" dirty="0" smtClean="0">
                <a:solidFill>
                  <a:schemeClr val="tx1"/>
                </a:solidFill>
              </a:rPr>
              <a:t>субсидий на создание и развитие               сельскохозяйственных потребительских </a:t>
            </a:r>
          </a:p>
          <a:p>
            <a:pPr marL="0" indent="0">
              <a:buNone/>
            </a:pPr>
            <a:r>
              <a:rPr lang="ru-RU" sz="1600" dirty="0" smtClean="0">
                <a:solidFill>
                  <a:schemeClr val="tx1"/>
                </a:solidFill>
              </a:rPr>
              <a:t>     кооперативов.</a:t>
            </a:r>
          </a:p>
          <a:p>
            <a:pPr>
              <a:buFontTx/>
              <a:buChar char="-"/>
            </a:pPr>
            <a:endParaRPr lang="ru-RU" sz="1600" dirty="0" smtClean="0">
              <a:solidFill>
                <a:schemeClr val="tx1"/>
              </a:solidFill>
            </a:endParaRPr>
          </a:p>
          <a:p>
            <a:pPr>
              <a:buFontTx/>
              <a:buChar char="-"/>
            </a:pPr>
            <a:endParaRPr lang="ru-RU" sz="1600" dirty="0" smtClean="0">
              <a:solidFill>
                <a:schemeClr val="tx1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ru-RU" smtClean="0"/>
              <a:t>www.themegallery.com</a:t>
            </a:r>
            <a:endParaRPr lang="en-US" alt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69781"/>
            <a:ext cx="9144000" cy="17882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4405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sz="1800" dirty="0"/>
              <a:t>Реализация национального проекта на территории </a:t>
            </a:r>
            <a:br>
              <a:rPr lang="ru-RU" altLang="ru-RU" sz="1800" dirty="0"/>
            </a:br>
            <a:r>
              <a:rPr lang="ru-RU" altLang="ru-RU" sz="1800" dirty="0"/>
              <a:t>МО «</a:t>
            </a:r>
            <a:r>
              <a:rPr lang="ru-RU" altLang="ru-RU" sz="1800" dirty="0" err="1"/>
              <a:t>Кингисеппский</a:t>
            </a:r>
            <a:r>
              <a:rPr lang="ru-RU" altLang="ru-RU" sz="1800" dirty="0"/>
              <a:t> муниципальный район»</a:t>
            </a: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629576"/>
            <a:ext cx="8229600" cy="5248275"/>
          </a:xfrm>
        </p:spPr>
        <p:txBody>
          <a:bodyPr/>
          <a:lstStyle/>
          <a:p>
            <a:pPr marL="0" indent="0">
              <a:buNone/>
            </a:pPr>
            <a:r>
              <a:rPr lang="ru-RU" sz="2000" dirty="0"/>
              <a:t>Организационная структура развития предпринимательства в </a:t>
            </a:r>
            <a:r>
              <a:rPr lang="ru-RU" sz="2000" dirty="0" err="1"/>
              <a:t>Кингисеппском</a:t>
            </a:r>
            <a:r>
              <a:rPr lang="ru-RU" sz="2000" dirty="0"/>
              <a:t> районе представлена МКУ «Центр поддержки малого бизнеса и потребительского рынка» и муниципальным фондом «</a:t>
            </a:r>
            <a:r>
              <a:rPr lang="ru-RU" sz="2000" dirty="0" err="1"/>
              <a:t>Кингисеппский</a:t>
            </a:r>
            <a:r>
              <a:rPr lang="ru-RU" sz="2000" dirty="0"/>
              <a:t> фонд поддержки предпринимательства», основной целью </a:t>
            </a:r>
            <a:r>
              <a:rPr lang="ru-RU" sz="2000" dirty="0" smtClean="0"/>
              <a:t>которых </a:t>
            </a:r>
            <a:r>
              <a:rPr lang="ru-RU" sz="2000" dirty="0"/>
              <a:t>является получение предпринимателями комплекса услуг (информационных, правовых, </a:t>
            </a:r>
            <a:r>
              <a:rPr lang="ru-RU" sz="2000" dirty="0" smtClean="0"/>
              <a:t>образовательных) </a:t>
            </a:r>
            <a:r>
              <a:rPr lang="ru-RU" sz="2000" dirty="0"/>
              <a:t>и консультаций (от регистрации малого предприятия до получения финансовой и имущественной поддержки).</a:t>
            </a:r>
          </a:p>
          <a:p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ru-RU" smtClean="0"/>
              <a:t>www.themegallery.com</a:t>
            </a:r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21776268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2" name="WordArt 6"/>
          <p:cNvSpPr>
            <a:spLocks noChangeArrowheads="1" noChangeShapeType="1" noTextEdit="1"/>
          </p:cNvSpPr>
          <p:nvPr/>
        </p:nvSpPr>
        <p:spPr bwMode="gray">
          <a:xfrm>
            <a:off x="3563888" y="3429000"/>
            <a:ext cx="4343400" cy="6096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</a:bodyPr>
          <a:lstStyle/>
          <a:p>
            <a:pPr algn="ctr"/>
            <a:r>
              <a:rPr lang="ru-RU" sz="3600" b="1" kern="10" dirty="0" smtClean="0">
                <a:ln w="28575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2"/>
                    </a:gs>
                    <a:gs pos="100000">
                      <a:schemeClr val="accent1"/>
                    </a:gs>
                  </a:gsLst>
                  <a:lin ang="0" scaled="1"/>
                </a:gradFill>
                <a:effectLst>
                  <a:outerShdw dist="71842" dir="2700000" algn="ctr" rotWithShape="0">
                    <a:schemeClr val="tx1">
                      <a:alpha val="50000"/>
                    </a:schemeClr>
                  </a:outerShdw>
                </a:effectLst>
                <a:cs typeface="Arial" panose="020B0604020202020204" pitchFamily="34" charset="0"/>
              </a:rPr>
              <a:t>Спасибо за внимание</a:t>
            </a:r>
            <a:r>
              <a:rPr lang="en-US" sz="3600" b="1" kern="10" dirty="0" smtClean="0">
                <a:ln w="28575">
                  <a:solidFill>
                    <a:srgbClr val="FFFF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tx2"/>
                    </a:gs>
                    <a:gs pos="100000">
                      <a:schemeClr val="accent1"/>
                    </a:gs>
                  </a:gsLst>
                  <a:lin ang="0" scaled="1"/>
                </a:gradFill>
                <a:effectLst>
                  <a:outerShdw dist="71842" dir="2700000" algn="ctr" rotWithShape="0">
                    <a:schemeClr val="tx1">
                      <a:alpha val="50000"/>
                    </a:schemeClr>
                  </a:outerShdw>
                </a:effectLst>
                <a:cs typeface="Arial" panose="020B0604020202020204" pitchFamily="34" charset="0"/>
              </a:rPr>
              <a:t>!</a:t>
            </a:r>
            <a:endParaRPr lang="ru-RU" sz="3600" b="1" kern="10" dirty="0">
              <a:ln w="28575">
                <a:solidFill>
                  <a:srgbClr val="FFFFFF"/>
                </a:solidFill>
                <a:round/>
                <a:headEnd/>
                <a:tailEnd/>
              </a:ln>
              <a:gradFill rotWithShape="1">
                <a:gsLst>
                  <a:gs pos="0">
                    <a:schemeClr val="tx2"/>
                  </a:gs>
                  <a:gs pos="100000">
                    <a:schemeClr val="accent1"/>
                  </a:gs>
                </a:gsLst>
                <a:lin ang="0" scaled="1"/>
              </a:gradFill>
              <a:effectLst>
                <a:outerShdw dist="71842" dir="2700000" algn="ctr" rotWithShape="0">
                  <a:schemeClr val="tx1">
                    <a:alpha val="50000"/>
                  </a:schemeClr>
                </a:outerShdw>
              </a:effectLst>
              <a:cs typeface="Arial" panose="020B0604020202020204" pitchFamily="34" charset="0"/>
            </a:endParaRPr>
          </a:p>
        </p:txBody>
      </p:sp>
      <p:pic>
        <p:nvPicPr>
          <p:cNvPr id="4" name="Рисунок 6" descr="Kingisepp_405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73147"/>
            <a:ext cx="1284288" cy="158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6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2" grpId="0" animBg="1"/>
    </p:bldLst>
  </p:timing>
</p:sld>
</file>

<file path=ppt/theme/theme1.xml><?xml version="1.0" encoding="utf-8"?>
<a:theme xmlns:a="http://schemas.openxmlformats.org/drawingml/2006/main" name="sample">
  <a:themeElements>
    <a:clrScheme name="sample 3">
      <a:dk1>
        <a:srgbClr val="003366"/>
      </a:dk1>
      <a:lt1>
        <a:srgbClr val="FFFFFF"/>
      </a:lt1>
      <a:dk2>
        <a:srgbClr val="5086C2"/>
      </a:dk2>
      <a:lt2>
        <a:srgbClr val="C0C0C0"/>
      </a:lt2>
      <a:accent1>
        <a:srgbClr val="DE8848"/>
      </a:accent1>
      <a:accent2>
        <a:srgbClr val="85BA54"/>
      </a:accent2>
      <a:accent3>
        <a:srgbClr val="FFFFFF"/>
      </a:accent3>
      <a:accent4>
        <a:srgbClr val="002A56"/>
      </a:accent4>
      <a:accent5>
        <a:srgbClr val="ECC3B1"/>
      </a:accent5>
      <a:accent6>
        <a:srgbClr val="78A84B"/>
      </a:accent6>
      <a:hlink>
        <a:srgbClr val="4C59D2"/>
      </a:hlink>
      <a:folHlink>
        <a:srgbClr val="A0B5C4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ample 1">
        <a:dk1>
          <a:srgbClr val="48806B"/>
        </a:dk1>
        <a:lt1>
          <a:srgbClr val="FFFFFF"/>
        </a:lt1>
        <a:dk2>
          <a:srgbClr val="77956D"/>
        </a:dk2>
        <a:lt2>
          <a:srgbClr val="C0C0C0"/>
        </a:lt2>
        <a:accent1>
          <a:srgbClr val="6BB9C3"/>
        </a:accent1>
        <a:accent2>
          <a:srgbClr val="E7BA15"/>
        </a:accent2>
        <a:accent3>
          <a:srgbClr val="FFFFFF"/>
        </a:accent3>
        <a:accent4>
          <a:srgbClr val="3C6C5A"/>
        </a:accent4>
        <a:accent5>
          <a:srgbClr val="BAD9DE"/>
        </a:accent5>
        <a:accent6>
          <a:srgbClr val="D1A812"/>
        </a:accent6>
        <a:hlink>
          <a:srgbClr val="76C14D"/>
        </a:hlink>
        <a:folHlink>
          <a:srgbClr val="B0C2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5F5F5F"/>
        </a:dk1>
        <a:lt1>
          <a:srgbClr val="FFFFFF"/>
        </a:lt1>
        <a:dk2>
          <a:srgbClr val="8D8D8D"/>
        </a:dk2>
        <a:lt2>
          <a:srgbClr val="C0C0C0"/>
        </a:lt2>
        <a:accent1>
          <a:srgbClr val="8EC072"/>
        </a:accent1>
        <a:accent2>
          <a:srgbClr val="5DB8CD"/>
        </a:accent2>
        <a:accent3>
          <a:srgbClr val="FFFFFF"/>
        </a:accent3>
        <a:accent4>
          <a:srgbClr val="505050"/>
        </a:accent4>
        <a:accent5>
          <a:srgbClr val="C6DCBC"/>
        </a:accent5>
        <a:accent6>
          <a:srgbClr val="53A6BA"/>
        </a:accent6>
        <a:hlink>
          <a:srgbClr val="D68B40"/>
        </a:hlink>
        <a:folHlink>
          <a:srgbClr val="D5D17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003366"/>
        </a:dk1>
        <a:lt1>
          <a:srgbClr val="FFFFFF"/>
        </a:lt1>
        <a:dk2>
          <a:srgbClr val="5086C2"/>
        </a:dk2>
        <a:lt2>
          <a:srgbClr val="C0C0C0"/>
        </a:lt2>
        <a:accent1>
          <a:srgbClr val="DE8848"/>
        </a:accent1>
        <a:accent2>
          <a:srgbClr val="85BA54"/>
        </a:accent2>
        <a:accent3>
          <a:srgbClr val="FFFFFF"/>
        </a:accent3>
        <a:accent4>
          <a:srgbClr val="002A56"/>
        </a:accent4>
        <a:accent5>
          <a:srgbClr val="ECC3B1"/>
        </a:accent5>
        <a:accent6>
          <a:srgbClr val="78A84B"/>
        </a:accent6>
        <a:hlink>
          <a:srgbClr val="4C59D2"/>
        </a:hlink>
        <a:folHlink>
          <a:srgbClr val="A0B5C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29</Template>
  <TotalTime>2143</TotalTime>
  <Words>875</Words>
  <Application>Microsoft Office PowerPoint</Application>
  <PresentationFormat>Экран (4:3)</PresentationFormat>
  <Paragraphs>91</Paragraphs>
  <Slides>12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Gulim</vt:lpstr>
      <vt:lpstr>Arial</vt:lpstr>
      <vt:lpstr>Times New Roman</vt:lpstr>
      <vt:lpstr>Verdana</vt:lpstr>
      <vt:lpstr>Wingdings</vt:lpstr>
      <vt:lpstr>sample</vt:lpstr>
      <vt:lpstr>Worksheet</vt:lpstr>
      <vt:lpstr>Национальный проект  «МАЛОЕ И СРЕДНЕЕ ПРЕДПРИНИМАТЕЛЬСТВО И ПОДДЕРЖКА ИНДИВИДУАЛЬНОЙ ПРЕДПРИНИМАТЕЛЬСКОЙ ИНИЦИАТИВЫ»</vt:lpstr>
      <vt:lpstr>Статистика 2018 года</vt:lpstr>
      <vt:lpstr>Малый бизнес  в Кингисеппском районе 2019 год</vt:lpstr>
      <vt:lpstr>Реализация национального проекта на территории  МО «Кингисеппский муниципальный район»</vt:lpstr>
      <vt:lpstr>Реализация национального проекта на территории  МО «Кингисеппский муниципальный район»</vt:lpstr>
      <vt:lpstr>Реализация национального проекта на территории  МО «Кингисеппский муниципальный район»</vt:lpstr>
      <vt:lpstr>Реализация национального проекта на территории  МО «Кингисеппский муниципальный район»</vt:lpstr>
      <vt:lpstr>Реализация национального проекта на территории  МО «Кингисеппский муниципальный район»</vt:lpstr>
      <vt:lpstr>Реализация национального проекта на территории  МО «Кингисеппский муниципальный район»</vt:lpstr>
      <vt:lpstr>Реализация национального проекта на территории  МО «Кингисеппский муниципальный район»</vt:lpstr>
      <vt:lpstr>Реализация национального проекта на территории  МО «Кингисеппский муниципальный район»</vt:lpstr>
      <vt:lpstr>Презентация PowerPoint</vt:lpstr>
    </vt:vector>
  </TitlesOfParts>
  <Company>Guilddesign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Национальный проект  «МАЛОЕ И СРЕДНЕЕ ПРЕДПРИНИМАТЕЛЬСТВО И ПОДДЕРЖКА ИНДИВИДУАЛЬНОЙ ПРЕДПРИНИМАТЕЛЬСКОЙ ИНИЦИАТИВЫ»</dc:title>
  <dc:creator>User</dc:creator>
  <cp:lastModifiedBy>User</cp:lastModifiedBy>
  <cp:revision>34</cp:revision>
  <cp:lastPrinted>2019-09-26T06:43:03Z</cp:lastPrinted>
  <dcterms:created xsi:type="dcterms:W3CDTF">2019-09-11T09:26:59Z</dcterms:created>
  <dcterms:modified xsi:type="dcterms:W3CDTF">2019-09-26T06:45:22Z</dcterms:modified>
</cp:coreProperties>
</file>