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2" r:id="rId1"/>
  </p:sldMasterIdLst>
  <p:sldIdLst>
    <p:sldId id="256" r:id="rId2"/>
    <p:sldId id="260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9" r:id="rId14"/>
    <p:sldId id="281" r:id="rId15"/>
    <p:sldId id="282" r:id="rId16"/>
    <p:sldId id="283" r:id="rId17"/>
    <p:sldId id="272" r:id="rId18"/>
    <p:sldId id="273" r:id="rId19"/>
    <p:sldId id="274" r:id="rId20"/>
    <p:sldId id="275" r:id="rId21"/>
    <p:sldId id="285" r:id="rId22"/>
    <p:sldId id="276" r:id="rId23"/>
    <p:sldId id="277" r:id="rId24"/>
    <p:sldId id="25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578"/>
    <a:srgbClr val="48D8FA"/>
    <a:srgbClr val="83E3FC"/>
    <a:srgbClr val="3771A8"/>
    <a:srgbClr val="9ACCF1"/>
    <a:srgbClr val="ECE046"/>
    <a:srgbClr val="E8AA5D"/>
    <a:srgbClr val="FFC67C"/>
    <a:srgbClr val="EAA9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006" autoAdjust="0"/>
  </p:normalViewPr>
  <p:slideViewPr>
    <p:cSldViewPr snapToGrid="0">
      <p:cViewPr>
        <p:scale>
          <a:sx n="38" d="100"/>
          <a:sy n="38" d="100"/>
        </p:scale>
        <p:origin x="-523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37AFC1-F4CC-4D47-ADF1-DEE0C003ACFB}" type="doc">
      <dgm:prSet loTypeId="urn:microsoft.com/office/officeart/2005/8/layout/chevron1" loCatId="process" qsTypeId="urn:microsoft.com/office/officeart/2005/8/quickstyle/3d1" qsCatId="3D" csTypeId="urn:microsoft.com/office/officeart/2005/8/colors/colorful5" csCatId="colorful" phldr="1"/>
      <dgm:spPr/>
    </dgm:pt>
    <dgm:pt modelId="{7BC1EE59-F6FE-402D-8E7B-384CD740AC69}">
      <dgm:prSet phldrT="[Текст]" custT="1"/>
      <dgm:spPr/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>
              <a:ln w="0"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Заказ переместится на вкладку «На заключении договора»</a:t>
          </a:r>
          <a:endParaRPr lang="ru-RU" sz="2000" kern="1200" dirty="0">
            <a:ln w="0"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630E4FFB-E6D4-4121-9E8B-470B91AA8BCE}" type="parTrans" cxnId="{479965CE-5C9B-45A0-AF4A-D578833D4C43}">
      <dgm:prSet/>
      <dgm:spPr/>
      <dgm:t>
        <a:bodyPr/>
        <a:lstStyle/>
        <a:p>
          <a:endParaRPr lang="ru-RU"/>
        </a:p>
      </dgm:t>
    </dgm:pt>
    <dgm:pt modelId="{25C78A2D-BC8E-4E67-AB38-2012B12E355F}" type="sibTrans" cxnId="{479965CE-5C9B-45A0-AF4A-D578833D4C43}">
      <dgm:prSet/>
      <dgm:spPr/>
      <dgm:t>
        <a:bodyPr/>
        <a:lstStyle/>
        <a:p>
          <a:endParaRPr lang="ru-RU"/>
        </a:p>
      </dgm:t>
    </dgm:pt>
    <dgm:pt modelId="{2EBE4875-8CE1-4E78-9F36-86AFDC620365}">
      <dgm:prSet custT="1"/>
      <dgm:spPr/>
      <dgm:t>
        <a:bodyPr/>
        <a:lstStyle/>
        <a:p>
          <a:r>
            <a:rPr lang="ru-RU" sz="2000" kern="1200" dirty="0">
              <a:ln w="0"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Принять и перейти к подписанию договора</a:t>
          </a:r>
        </a:p>
      </dgm:t>
    </dgm:pt>
    <dgm:pt modelId="{0BBD0992-A6E3-4B39-A6D0-7C3BCD6599AD}" type="parTrans" cxnId="{71277DEF-2446-4BB1-8064-8F15C9BBA143}">
      <dgm:prSet/>
      <dgm:spPr/>
      <dgm:t>
        <a:bodyPr/>
        <a:lstStyle/>
        <a:p>
          <a:endParaRPr lang="ru-RU"/>
        </a:p>
      </dgm:t>
    </dgm:pt>
    <dgm:pt modelId="{FE02682C-C2FC-4057-9F2F-EDE575649F90}" type="sibTrans" cxnId="{71277DEF-2446-4BB1-8064-8F15C9BBA143}">
      <dgm:prSet/>
      <dgm:spPr/>
      <dgm:t>
        <a:bodyPr/>
        <a:lstStyle/>
        <a:p>
          <a:endParaRPr lang="ru-RU"/>
        </a:p>
      </dgm:t>
    </dgm:pt>
    <dgm:pt modelId="{B619BFEA-CB2C-4C35-91CC-271F3E40B85D}" type="pres">
      <dgm:prSet presAssocID="{6737AFC1-F4CC-4D47-ADF1-DEE0C003ACFB}" presName="Name0" presStyleCnt="0">
        <dgm:presLayoutVars>
          <dgm:dir/>
          <dgm:animLvl val="lvl"/>
          <dgm:resizeHandles val="exact"/>
        </dgm:presLayoutVars>
      </dgm:prSet>
      <dgm:spPr/>
    </dgm:pt>
    <dgm:pt modelId="{69676D64-E067-4B0F-B4FA-5C0F07A33214}" type="pres">
      <dgm:prSet presAssocID="{2EBE4875-8CE1-4E78-9F36-86AFDC620365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FE914-0886-4F81-A106-0EBEAA682C47}" type="pres">
      <dgm:prSet presAssocID="{FE02682C-C2FC-4057-9F2F-EDE575649F90}" presName="parTxOnlySpace" presStyleCnt="0"/>
      <dgm:spPr/>
    </dgm:pt>
    <dgm:pt modelId="{1C4297D4-E585-462A-9570-1DF225612803}" type="pres">
      <dgm:prSet presAssocID="{7BC1EE59-F6FE-402D-8E7B-384CD740AC69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8F8E59-7913-47E6-88C4-780C3DB8B7F8}" type="presOf" srcId="{6737AFC1-F4CC-4D47-ADF1-DEE0C003ACFB}" destId="{B619BFEA-CB2C-4C35-91CC-271F3E40B85D}" srcOrd="0" destOrd="0" presId="urn:microsoft.com/office/officeart/2005/8/layout/chevron1"/>
    <dgm:cxn modelId="{479965CE-5C9B-45A0-AF4A-D578833D4C43}" srcId="{6737AFC1-F4CC-4D47-ADF1-DEE0C003ACFB}" destId="{7BC1EE59-F6FE-402D-8E7B-384CD740AC69}" srcOrd="1" destOrd="0" parTransId="{630E4FFB-E6D4-4121-9E8B-470B91AA8BCE}" sibTransId="{25C78A2D-BC8E-4E67-AB38-2012B12E355F}"/>
    <dgm:cxn modelId="{92073C1F-9867-4214-899D-D2048F8307ED}" type="presOf" srcId="{7BC1EE59-F6FE-402D-8E7B-384CD740AC69}" destId="{1C4297D4-E585-462A-9570-1DF225612803}" srcOrd="0" destOrd="0" presId="urn:microsoft.com/office/officeart/2005/8/layout/chevron1"/>
    <dgm:cxn modelId="{439C66DC-9C28-41A0-AAC8-AD7ACF1E7FF9}" type="presOf" srcId="{2EBE4875-8CE1-4E78-9F36-86AFDC620365}" destId="{69676D64-E067-4B0F-B4FA-5C0F07A33214}" srcOrd="0" destOrd="0" presId="urn:microsoft.com/office/officeart/2005/8/layout/chevron1"/>
    <dgm:cxn modelId="{71277DEF-2446-4BB1-8064-8F15C9BBA143}" srcId="{6737AFC1-F4CC-4D47-ADF1-DEE0C003ACFB}" destId="{2EBE4875-8CE1-4E78-9F36-86AFDC620365}" srcOrd="0" destOrd="0" parTransId="{0BBD0992-A6E3-4B39-A6D0-7C3BCD6599AD}" sibTransId="{FE02682C-C2FC-4057-9F2F-EDE575649F90}"/>
    <dgm:cxn modelId="{DDFDE552-AFBD-4CBE-9C79-2A10636BB9FB}" type="presParOf" srcId="{B619BFEA-CB2C-4C35-91CC-271F3E40B85D}" destId="{69676D64-E067-4B0F-B4FA-5C0F07A33214}" srcOrd="0" destOrd="0" presId="urn:microsoft.com/office/officeart/2005/8/layout/chevron1"/>
    <dgm:cxn modelId="{0D71BA1F-B399-4DEA-9325-564373A3A188}" type="presParOf" srcId="{B619BFEA-CB2C-4C35-91CC-271F3E40B85D}" destId="{BFCFE914-0886-4F81-A106-0EBEAA682C47}" srcOrd="1" destOrd="0" presId="urn:microsoft.com/office/officeart/2005/8/layout/chevron1"/>
    <dgm:cxn modelId="{E8D042FE-C0F1-4A37-A294-63D6769477C4}" type="presParOf" srcId="{B619BFEA-CB2C-4C35-91CC-271F3E40B85D}" destId="{1C4297D4-E585-462A-9570-1DF22561280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37AFC1-F4CC-4D47-ADF1-DEE0C003ACFB}" type="doc">
      <dgm:prSet loTypeId="urn:microsoft.com/office/officeart/2005/8/layout/chevron1" loCatId="process" qsTypeId="urn:microsoft.com/office/officeart/2005/8/quickstyle/3d1" qsCatId="3D" csTypeId="urn:microsoft.com/office/officeart/2005/8/colors/colorful5" csCatId="colorful" phldr="1"/>
      <dgm:spPr/>
    </dgm:pt>
    <dgm:pt modelId="{7BC1EE59-F6FE-402D-8E7B-384CD740AC69}">
      <dgm:prSet phldrT="[Текст]" custT="1"/>
      <dgm:spPr/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>
              <a:ln w="0"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Заказ переместится на вкладку «Возвращенные для обсуждения»</a:t>
          </a:r>
          <a:endParaRPr lang="ru-RU" sz="2000" kern="1200" dirty="0">
            <a:ln w="0"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630E4FFB-E6D4-4121-9E8B-470B91AA8BCE}" type="parTrans" cxnId="{479965CE-5C9B-45A0-AF4A-D578833D4C43}">
      <dgm:prSet/>
      <dgm:spPr/>
      <dgm:t>
        <a:bodyPr/>
        <a:lstStyle/>
        <a:p>
          <a:endParaRPr lang="ru-RU"/>
        </a:p>
      </dgm:t>
    </dgm:pt>
    <dgm:pt modelId="{25C78A2D-BC8E-4E67-AB38-2012B12E355F}" type="sibTrans" cxnId="{479965CE-5C9B-45A0-AF4A-D578833D4C43}">
      <dgm:prSet/>
      <dgm:spPr/>
      <dgm:t>
        <a:bodyPr/>
        <a:lstStyle/>
        <a:p>
          <a:endParaRPr lang="ru-RU"/>
        </a:p>
      </dgm:t>
    </dgm:pt>
    <dgm:pt modelId="{2EBE4875-8CE1-4E78-9F36-86AFDC620365}">
      <dgm:prSet custT="1"/>
      <dgm:spPr/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>
              <a:ln w="0"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Внести изменение и сделать встречное предложение</a:t>
          </a:r>
          <a:endParaRPr lang="ru-RU" sz="2000" kern="1200" dirty="0">
            <a:ln w="0"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0BBD0992-A6E3-4B39-A6D0-7C3BCD6599AD}" type="parTrans" cxnId="{71277DEF-2446-4BB1-8064-8F15C9BBA143}">
      <dgm:prSet/>
      <dgm:spPr/>
      <dgm:t>
        <a:bodyPr/>
        <a:lstStyle/>
        <a:p>
          <a:endParaRPr lang="ru-RU"/>
        </a:p>
      </dgm:t>
    </dgm:pt>
    <dgm:pt modelId="{FE02682C-C2FC-4057-9F2F-EDE575649F90}" type="sibTrans" cxnId="{71277DEF-2446-4BB1-8064-8F15C9BBA143}">
      <dgm:prSet/>
      <dgm:spPr/>
      <dgm:t>
        <a:bodyPr/>
        <a:lstStyle/>
        <a:p>
          <a:endParaRPr lang="ru-RU"/>
        </a:p>
      </dgm:t>
    </dgm:pt>
    <dgm:pt modelId="{B619BFEA-CB2C-4C35-91CC-271F3E40B85D}" type="pres">
      <dgm:prSet presAssocID="{6737AFC1-F4CC-4D47-ADF1-DEE0C003ACFB}" presName="Name0" presStyleCnt="0">
        <dgm:presLayoutVars>
          <dgm:dir/>
          <dgm:animLvl val="lvl"/>
          <dgm:resizeHandles val="exact"/>
        </dgm:presLayoutVars>
      </dgm:prSet>
      <dgm:spPr/>
    </dgm:pt>
    <dgm:pt modelId="{69676D64-E067-4B0F-B4FA-5C0F07A33214}" type="pres">
      <dgm:prSet presAssocID="{2EBE4875-8CE1-4E78-9F36-86AFDC620365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FE914-0886-4F81-A106-0EBEAA682C47}" type="pres">
      <dgm:prSet presAssocID="{FE02682C-C2FC-4057-9F2F-EDE575649F90}" presName="parTxOnlySpace" presStyleCnt="0"/>
      <dgm:spPr/>
    </dgm:pt>
    <dgm:pt modelId="{1C4297D4-E585-462A-9570-1DF225612803}" type="pres">
      <dgm:prSet presAssocID="{7BC1EE59-F6FE-402D-8E7B-384CD740AC69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8F8E59-7913-47E6-88C4-780C3DB8B7F8}" type="presOf" srcId="{6737AFC1-F4CC-4D47-ADF1-DEE0C003ACFB}" destId="{B619BFEA-CB2C-4C35-91CC-271F3E40B85D}" srcOrd="0" destOrd="0" presId="urn:microsoft.com/office/officeart/2005/8/layout/chevron1"/>
    <dgm:cxn modelId="{479965CE-5C9B-45A0-AF4A-D578833D4C43}" srcId="{6737AFC1-F4CC-4D47-ADF1-DEE0C003ACFB}" destId="{7BC1EE59-F6FE-402D-8E7B-384CD740AC69}" srcOrd="1" destOrd="0" parTransId="{630E4FFB-E6D4-4121-9E8B-470B91AA8BCE}" sibTransId="{25C78A2D-BC8E-4E67-AB38-2012B12E355F}"/>
    <dgm:cxn modelId="{92073C1F-9867-4214-899D-D2048F8307ED}" type="presOf" srcId="{7BC1EE59-F6FE-402D-8E7B-384CD740AC69}" destId="{1C4297D4-E585-462A-9570-1DF225612803}" srcOrd="0" destOrd="0" presId="urn:microsoft.com/office/officeart/2005/8/layout/chevron1"/>
    <dgm:cxn modelId="{439C66DC-9C28-41A0-AAC8-AD7ACF1E7FF9}" type="presOf" srcId="{2EBE4875-8CE1-4E78-9F36-86AFDC620365}" destId="{69676D64-E067-4B0F-B4FA-5C0F07A33214}" srcOrd="0" destOrd="0" presId="urn:microsoft.com/office/officeart/2005/8/layout/chevron1"/>
    <dgm:cxn modelId="{71277DEF-2446-4BB1-8064-8F15C9BBA143}" srcId="{6737AFC1-F4CC-4D47-ADF1-DEE0C003ACFB}" destId="{2EBE4875-8CE1-4E78-9F36-86AFDC620365}" srcOrd="0" destOrd="0" parTransId="{0BBD0992-A6E3-4B39-A6D0-7C3BCD6599AD}" sibTransId="{FE02682C-C2FC-4057-9F2F-EDE575649F90}"/>
    <dgm:cxn modelId="{DDFDE552-AFBD-4CBE-9C79-2A10636BB9FB}" type="presParOf" srcId="{B619BFEA-CB2C-4C35-91CC-271F3E40B85D}" destId="{69676D64-E067-4B0F-B4FA-5C0F07A33214}" srcOrd="0" destOrd="0" presId="urn:microsoft.com/office/officeart/2005/8/layout/chevron1"/>
    <dgm:cxn modelId="{0D71BA1F-B399-4DEA-9325-564373A3A188}" type="presParOf" srcId="{B619BFEA-CB2C-4C35-91CC-271F3E40B85D}" destId="{BFCFE914-0886-4F81-A106-0EBEAA682C47}" srcOrd="1" destOrd="0" presId="urn:microsoft.com/office/officeart/2005/8/layout/chevron1"/>
    <dgm:cxn modelId="{E8D042FE-C0F1-4A37-A294-63D6769477C4}" type="presParOf" srcId="{B619BFEA-CB2C-4C35-91CC-271F3E40B85D}" destId="{1C4297D4-E585-462A-9570-1DF22561280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737AFC1-F4CC-4D47-ADF1-DEE0C003ACFB}" type="doc">
      <dgm:prSet loTypeId="urn:microsoft.com/office/officeart/2005/8/layout/chevron1" loCatId="process" qsTypeId="urn:microsoft.com/office/officeart/2005/8/quickstyle/3d1" qsCatId="3D" csTypeId="urn:microsoft.com/office/officeart/2005/8/colors/colorful5" csCatId="colorful" phldr="1"/>
      <dgm:spPr/>
    </dgm:pt>
    <dgm:pt modelId="{7BC1EE59-F6FE-402D-8E7B-384CD740AC69}">
      <dgm:prSet phldrT="[Текст]" custT="1"/>
      <dgm:spPr/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>
              <a:ln w="0"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Заказ переместится на вкладку «Отклоненные»</a:t>
          </a:r>
          <a:endParaRPr lang="ru-RU" sz="2000" kern="1200" dirty="0">
            <a:ln w="0"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630E4FFB-E6D4-4121-9E8B-470B91AA8BCE}" type="parTrans" cxnId="{479965CE-5C9B-45A0-AF4A-D578833D4C43}">
      <dgm:prSet/>
      <dgm:spPr/>
      <dgm:t>
        <a:bodyPr/>
        <a:lstStyle/>
        <a:p>
          <a:endParaRPr lang="ru-RU"/>
        </a:p>
      </dgm:t>
    </dgm:pt>
    <dgm:pt modelId="{25C78A2D-BC8E-4E67-AB38-2012B12E355F}" type="sibTrans" cxnId="{479965CE-5C9B-45A0-AF4A-D578833D4C43}">
      <dgm:prSet/>
      <dgm:spPr/>
      <dgm:t>
        <a:bodyPr/>
        <a:lstStyle/>
        <a:p>
          <a:endParaRPr lang="ru-RU"/>
        </a:p>
      </dgm:t>
    </dgm:pt>
    <dgm:pt modelId="{2EBE4875-8CE1-4E78-9F36-86AFDC620365}">
      <dgm:prSet custT="1"/>
      <dgm:spPr/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>
              <a:ln w="0"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Отклонить предложение Заказчика</a:t>
          </a:r>
          <a:endParaRPr lang="ru-RU" sz="2000" kern="1200" dirty="0">
            <a:ln w="0"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0BBD0992-A6E3-4B39-A6D0-7C3BCD6599AD}" type="parTrans" cxnId="{71277DEF-2446-4BB1-8064-8F15C9BBA143}">
      <dgm:prSet/>
      <dgm:spPr/>
      <dgm:t>
        <a:bodyPr/>
        <a:lstStyle/>
        <a:p>
          <a:endParaRPr lang="ru-RU"/>
        </a:p>
      </dgm:t>
    </dgm:pt>
    <dgm:pt modelId="{FE02682C-C2FC-4057-9F2F-EDE575649F90}" type="sibTrans" cxnId="{71277DEF-2446-4BB1-8064-8F15C9BBA143}">
      <dgm:prSet/>
      <dgm:spPr/>
      <dgm:t>
        <a:bodyPr/>
        <a:lstStyle/>
        <a:p>
          <a:endParaRPr lang="ru-RU"/>
        </a:p>
      </dgm:t>
    </dgm:pt>
    <dgm:pt modelId="{B619BFEA-CB2C-4C35-91CC-271F3E40B85D}" type="pres">
      <dgm:prSet presAssocID="{6737AFC1-F4CC-4D47-ADF1-DEE0C003ACFB}" presName="Name0" presStyleCnt="0">
        <dgm:presLayoutVars>
          <dgm:dir/>
          <dgm:animLvl val="lvl"/>
          <dgm:resizeHandles val="exact"/>
        </dgm:presLayoutVars>
      </dgm:prSet>
      <dgm:spPr/>
    </dgm:pt>
    <dgm:pt modelId="{69676D64-E067-4B0F-B4FA-5C0F07A33214}" type="pres">
      <dgm:prSet presAssocID="{2EBE4875-8CE1-4E78-9F36-86AFDC620365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FE914-0886-4F81-A106-0EBEAA682C47}" type="pres">
      <dgm:prSet presAssocID="{FE02682C-C2FC-4057-9F2F-EDE575649F90}" presName="parTxOnlySpace" presStyleCnt="0"/>
      <dgm:spPr/>
    </dgm:pt>
    <dgm:pt modelId="{1C4297D4-E585-462A-9570-1DF225612803}" type="pres">
      <dgm:prSet presAssocID="{7BC1EE59-F6FE-402D-8E7B-384CD740AC69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8F8E59-7913-47E6-88C4-780C3DB8B7F8}" type="presOf" srcId="{6737AFC1-F4CC-4D47-ADF1-DEE0C003ACFB}" destId="{B619BFEA-CB2C-4C35-91CC-271F3E40B85D}" srcOrd="0" destOrd="0" presId="urn:microsoft.com/office/officeart/2005/8/layout/chevron1"/>
    <dgm:cxn modelId="{479965CE-5C9B-45A0-AF4A-D578833D4C43}" srcId="{6737AFC1-F4CC-4D47-ADF1-DEE0C003ACFB}" destId="{7BC1EE59-F6FE-402D-8E7B-384CD740AC69}" srcOrd="1" destOrd="0" parTransId="{630E4FFB-E6D4-4121-9E8B-470B91AA8BCE}" sibTransId="{25C78A2D-BC8E-4E67-AB38-2012B12E355F}"/>
    <dgm:cxn modelId="{92073C1F-9867-4214-899D-D2048F8307ED}" type="presOf" srcId="{7BC1EE59-F6FE-402D-8E7B-384CD740AC69}" destId="{1C4297D4-E585-462A-9570-1DF225612803}" srcOrd="0" destOrd="0" presId="urn:microsoft.com/office/officeart/2005/8/layout/chevron1"/>
    <dgm:cxn modelId="{439C66DC-9C28-41A0-AAC8-AD7ACF1E7FF9}" type="presOf" srcId="{2EBE4875-8CE1-4E78-9F36-86AFDC620365}" destId="{69676D64-E067-4B0F-B4FA-5C0F07A33214}" srcOrd="0" destOrd="0" presId="urn:microsoft.com/office/officeart/2005/8/layout/chevron1"/>
    <dgm:cxn modelId="{71277DEF-2446-4BB1-8064-8F15C9BBA143}" srcId="{6737AFC1-F4CC-4D47-ADF1-DEE0C003ACFB}" destId="{2EBE4875-8CE1-4E78-9F36-86AFDC620365}" srcOrd="0" destOrd="0" parTransId="{0BBD0992-A6E3-4B39-A6D0-7C3BCD6599AD}" sibTransId="{FE02682C-C2FC-4057-9F2F-EDE575649F90}"/>
    <dgm:cxn modelId="{DDFDE552-AFBD-4CBE-9C79-2A10636BB9FB}" type="presParOf" srcId="{B619BFEA-CB2C-4C35-91CC-271F3E40B85D}" destId="{69676D64-E067-4B0F-B4FA-5C0F07A33214}" srcOrd="0" destOrd="0" presId="urn:microsoft.com/office/officeart/2005/8/layout/chevron1"/>
    <dgm:cxn modelId="{0D71BA1F-B399-4DEA-9325-564373A3A188}" type="presParOf" srcId="{B619BFEA-CB2C-4C35-91CC-271F3E40B85D}" destId="{BFCFE914-0886-4F81-A106-0EBEAA682C47}" srcOrd="1" destOrd="0" presId="urn:microsoft.com/office/officeart/2005/8/layout/chevron1"/>
    <dgm:cxn modelId="{E8D042FE-C0F1-4A37-A294-63D6769477C4}" type="presParOf" srcId="{B619BFEA-CB2C-4C35-91CC-271F3E40B85D}" destId="{1C4297D4-E585-462A-9570-1DF22561280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032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48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18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69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30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97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34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07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33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21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36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8BC7E-AD24-495E-BE7F-DF39A3C9A4D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B5459-31FE-47C3-A088-625054E18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923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hyperlink" Target="https://fond-lenobl.ru/" TargetMode="External"/><Relationship Id="rId7" Type="http://schemas.openxmlformats.org/officeDocument/2006/relationships/image" Target="../media/image56.png"/><Relationship Id="rId2" Type="http://schemas.openxmlformats.org/officeDocument/2006/relationships/hyperlink" Target="https://gz.lenobl.ru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5.png"/><Relationship Id="rId5" Type="http://schemas.openxmlformats.org/officeDocument/2006/relationships/hyperlink" Target="https://zakupki.lenreg.ru/Market/Instructions" TargetMode="External"/><Relationship Id="rId4" Type="http://schemas.openxmlformats.org/officeDocument/2006/relationships/hyperlink" Target="https://zakupki.lenreg.ru/" TargetMode="External"/><Relationship Id="rId9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Заголовок 20">
            <a:extLst>
              <a:ext uri="{FF2B5EF4-FFF2-40B4-BE49-F238E27FC236}">
                <a16:creationId xmlns:a16="http://schemas.microsoft.com/office/drawing/2014/main" xmlns="" id="{6BA87F49-484A-43C7-9920-C3EE051C22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287" y="1034591"/>
            <a:ext cx="5760947" cy="2394409"/>
          </a:xfrm>
        </p:spPr>
        <p:txBody>
          <a:bodyPr>
            <a:noAutofit/>
          </a:bodyPr>
          <a:lstStyle/>
          <a:p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порядке работы в Электронном магазине Ленинградской области</a:t>
            </a:r>
          </a:p>
        </p:txBody>
      </p:sp>
      <p:sp>
        <p:nvSpPr>
          <p:cNvPr id="22" name="Подзаголовок 21">
            <a:extLst>
              <a:ext uri="{FF2B5EF4-FFF2-40B4-BE49-F238E27FC236}">
                <a16:creationId xmlns:a16="http://schemas.microsoft.com/office/drawing/2014/main" xmlns="" id="{4E0C6CD0-3789-4543-AB8D-1F4A8F5AA7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287" y="6030119"/>
            <a:ext cx="9142261" cy="1655762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00791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B75DBC-6605-4B99-B426-8AC9C87DE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9904"/>
            <a:ext cx="10515600" cy="94021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Закупки в Электронном магазине в 2021 году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FCD1AFB9-11BF-45FA-9E70-B1B389396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220939"/>
              </p:ext>
            </p:extLst>
          </p:nvPr>
        </p:nvGraphicFramePr>
        <p:xfrm>
          <a:off x="653609" y="1343924"/>
          <a:ext cx="10920303" cy="4863782"/>
        </p:xfrm>
        <a:graphic>
          <a:graphicData uri="http://schemas.openxmlformats.org/drawingml/2006/table">
            <a:tbl>
              <a:tblPr firstRow="1" firstCol="1" bandRow="1">
                <a:tableStyleId>{1E171933-4619-4E11-9A3F-F7608DF75F80}</a:tableStyleId>
              </a:tblPr>
              <a:tblGrid>
                <a:gridCol w="3651527">
                  <a:extLst>
                    <a:ext uri="{9D8B030D-6E8A-4147-A177-3AD203B41FA5}">
                      <a16:colId xmlns:a16="http://schemas.microsoft.com/office/drawing/2014/main" xmlns="" val="680623372"/>
                    </a:ext>
                  </a:extLst>
                </a:gridCol>
                <a:gridCol w="2301801">
                  <a:extLst>
                    <a:ext uri="{9D8B030D-6E8A-4147-A177-3AD203B41FA5}">
                      <a16:colId xmlns:a16="http://schemas.microsoft.com/office/drawing/2014/main" xmlns="" val="3293330427"/>
                    </a:ext>
                  </a:extLst>
                </a:gridCol>
                <a:gridCol w="2593896">
                  <a:extLst>
                    <a:ext uri="{9D8B030D-6E8A-4147-A177-3AD203B41FA5}">
                      <a16:colId xmlns:a16="http://schemas.microsoft.com/office/drawing/2014/main" xmlns="" val="2274068330"/>
                    </a:ext>
                  </a:extLst>
                </a:gridCol>
                <a:gridCol w="2373079">
                  <a:extLst>
                    <a:ext uri="{9D8B030D-6E8A-4147-A177-3AD203B41FA5}">
                      <a16:colId xmlns:a16="http://schemas.microsoft.com/office/drawing/2014/main" xmlns="" val="154242954"/>
                    </a:ext>
                  </a:extLst>
                </a:gridCol>
              </a:tblGrid>
              <a:tr h="1035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заказчики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Муниципальные заказчики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32008822"/>
                  </a:ext>
                </a:extLst>
              </a:tr>
              <a:tr h="743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заказчиков, размещающих закупки в ЭМ ЛО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410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278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09649618"/>
                  </a:ext>
                </a:extLst>
              </a:tr>
              <a:tr h="410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заключенных контрактов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22 694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371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323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5363238"/>
                  </a:ext>
                </a:extLst>
              </a:tr>
              <a:tr h="7003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заключенных контрактов, тыс. руб.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2 089 588,99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2 047 395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193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54240665"/>
                  </a:ext>
                </a:extLst>
              </a:tr>
              <a:tr h="8073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Сложившаяся экономия по итогам проведенных процедур, тыс. руб.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62 913,19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62 454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458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97384191"/>
                  </a:ext>
                </a:extLst>
              </a:tr>
              <a:tr h="807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Сложившаяся экономия по итогам проведенных процедур, %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8128" marR="481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600888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443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5CE7F3CF-9B4C-47EC-9772-CFB434F58135}"/>
              </a:ext>
            </a:extLst>
          </p:cNvPr>
          <p:cNvSpPr/>
          <p:nvPr/>
        </p:nvSpPr>
        <p:spPr>
          <a:xfrm>
            <a:off x="626862" y="2615811"/>
            <a:ext cx="7536402" cy="37145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>
                <a:solidFill>
                  <a:schemeClr val="tx1"/>
                </a:solidFill>
              </a:ln>
            </a:endParaRPr>
          </a:p>
        </p:txBody>
      </p: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xmlns="" id="{B1EE6309-2BA4-43A5-9820-0787442826BF}"/>
              </a:ext>
            </a:extLst>
          </p:cNvPr>
          <p:cNvCxnSpPr>
            <a:cxnSpLocks/>
          </p:cNvCxnSpPr>
          <p:nvPr/>
        </p:nvCxnSpPr>
        <p:spPr>
          <a:xfrm>
            <a:off x="10159263" y="3460345"/>
            <a:ext cx="0" cy="3261468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974C5EA7-C7B3-4FBF-A935-AFF97D906A0B}"/>
              </a:ext>
            </a:extLst>
          </p:cNvPr>
          <p:cNvSpPr/>
          <p:nvPr/>
        </p:nvSpPr>
        <p:spPr>
          <a:xfrm>
            <a:off x="875809" y="1486184"/>
            <a:ext cx="2854911" cy="87888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АИСГЗ ЛО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8B150FE5-DE92-492D-9371-B996B8C5898C}"/>
              </a:ext>
            </a:extLst>
          </p:cNvPr>
          <p:cNvSpPr/>
          <p:nvPr/>
        </p:nvSpPr>
        <p:spPr>
          <a:xfrm>
            <a:off x="4840059" y="1486184"/>
            <a:ext cx="2854911" cy="87888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Электронный магазин ЛО</a:t>
            </a:r>
          </a:p>
          <a:p>
            <a:pPr algn="ctr"/>
            <a:r>
              <a:rPr lang="ru-RU" dirty="0"/>
              <a:t>ЛК Заказчика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ECB23A3-A4B5-49A6-AB01-2F1CE4158CB3}"/>
              </a:ext>
            </a:extLst>
          </p:cNvPr>
          <p:cNvSpPr/>
          <p:nvPr/>
        </p:nvSpPr>
        <p:spPr>
          <a:xfrm>
            <a:off x="8681408" y="1480624"/>
            <a:ext cx="2854911" cy="87888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Электронный магазин ЛО</a:t>
            </a:r>
          </a:p>
          <a:p>
            <a:pPr algn="ctr"/>
            <a:r>
              <a:rPr lang="ru-RU" dirty="0"/>
              <a:t>ЛК Поставщика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E7F0771F-0D66-4704-A93A-283E53C2BA05}"/>
              </a:ext>
            </a:extLst>
          </p:cNvPr>
          <p:cNvSpPr/>
          <p:nvPr/>
        </p:nvSpPr>
        <p:spPr>
          <a:xfrm>
            <a:off x="872108" y="2745468"/>
            <a:ext cx="2854912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Формирование заявки на закупку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DF76107B-A1EA-427C-907A-23221AC4E842}"/>
              </a:ext>
            </a:extLst>
          </p:cNvPr>
          <p:cNvSpPr/>
          <p:nvPr/>
        </p:nvSpPr>
        <p:spPr>
          <a:xfrm>
            <a:off x="872108" y="3821212"/>
            <a:ext cx="2854912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Выгрузка в электронный магазин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xmlns="" id="{36BF3235-7DE2-4003-8A24-820ACCABA7DE}"/>
              </a:ext>
            </a:extLst>
          </p:cNvPr>
          <p:cNvSpPr/>
          <p:nvPr/>
        </p:nvSpPr>
        <p:spPr>
          <a:xfrm>
            <a:off x="4837468" y="2745468"/>
            <a:ext cx="2892642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Вход в личный кабинет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xmlns="" id="{0B6847D9-9C13-446B-B480-C1A6BC12FC8E}"/>
              </a:ext>
            </a:extLst>
          </p:cNvPr>
          <p:cNvSpPr/>
          <p:nvPr/>
        </p:nvSpPr>
        <p:spPr>
          <a:xfrm>
            <a:off x="4802329" y="3746334"/>
            <a:ext cx="2892642" cy="145971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Внесение изменений</a:t>
            </a:r>
          </a:p>
          <a:p>
            <a:pPr algn="ctr"/>
            <a:r>
              <a:rPr lang="ru-RU" dirty="0"/>
              <a:t>Срок окончания подачи оферт</a:t>
            </a:r>
          </a:p>
          <a:p>
            <a:pPr algn="ctr"/>
            <a:r>
              <a:rPr lang="ru-RU" dirty="0"/>
              <a:t>Плановая дата заключения контракта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72B7C46E-AD10-45E7-A74D-1E219E22345E}"/>
              </a:ext>
            </a:extLst>
          </p:cNvPr>
          <p:cNvSpPr/>
          <p:nvPr/>
        </p:nvSpPr>
        <p:spPr>
          <a:xfrm>
            <a:off x="4802329" y="5547970"/>
            <a:ext cx="2892642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Публикация закупки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xmlns="" id="{AC425447-0CA2-4429-9A5A-8FC033BDD445}"/>
              </a:ext>
            </a:extLst>
          </p:cNvPr>
          <p:cNvSpPr/>
          <p:nvPr/>
        </p:nvSpPr>
        <p:spPr>
          <a:xfrm>
            <a:off x="8681408" y="2745468"/>
            <a:ext cx="2854911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Вход в личный кабинет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2F6E1C4A-CBCE-4904-9C0A-B4EEC1DF9F48}"/>
              </a:ext>
            </a:extLst>
          </p:cNvPr>
          <p:cNvSpPr/>
          <p:nvPr/>
        </p:nvSpPr>
        <p:spPr>
          <a:xfrm>
            <a:off x="8933680" y="4285260"/>
            <a:ext cx="2350363" cy="7457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Этап формирования и публикации закупки</a:t>
            </a:r>
          </a:p>
        </p:txBody>
      </p:sp>
      <p:sp>
        <p:nvSpPr>
          <p:cNvPr id="25" name="Стрелка: влево 24">
            <a:extLst>
              <a:ext uri="{FF2B5EF4-FFF2-40B4-BE49-F238E27FC236}">
                <a16:creationId xmlns:a16="http://schemas.microsoft.com/office/drawing/2014/main" xmlns="" id="{07109464-9206-4D60-ABFE-DAB91F7ECA67}"/>
              </a:ext>
            </a:extLst>
          </p:cNvPr>
          <p:cNvSpPr/>
          <p:nvPr/>
        </p:nvSpPr>
        <p:spPr>
          <a:xfrm>
            <a:off x="8324912" y="4547795"/>
            <a:ext cx="424652" cy="22065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xmlns="" id="{D5928F4F-BE5F-43D6-9B94-EF41FD321379}"/>
              </a:ext>
            </a:extLst>
          </p:cNvPr>
          <p:cNvCxnSpPr>
            <a:cxnSpLocks/>
          </p:cNvCxnSpPr>
          <p:nvPr/>
        </p:nvCxnSpPr>
        <p:spPr>
          <a:xfrm>
            <a:off x="2303264" y="2408880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xmlns="" id="{167C485C-68E9-42D9-A4E8-304401F9ED0B}"/>
              </a:ext>
            </a:extLst>
          </p:cNvPr>
          <p:cNvCxnSpPr>
            <a:cxnSpLocks/>
          </p:cNvCxnSpPr>
          <p:nvPr/>
        </p:nvCxnSpPr>
        <p:spPr>
          <a:xfrm>
            <a:off x="2299564" y="3438589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19657BF9-3941-47BC-AECE-F9EF54A15399}"/>
              </a:ext>
            </a:extLst>
          </p:cNvPr>
          <p:cNvCxnSpPr>
            <a:cxnSpLocks/>
          </p:cNvCxnSpPr>
          <p:nvPr/>
        </p:nvCxnSpPr>
        <p:spPr>
          <a:xfrm>
            <a:off x="6323739" y="2416805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>
            <a:extLst>
              <a:ext uri="{FF2B5EF4-FFF2-40B4-BE49-F238E27FC236}">
                <a16:creationId xmlns:a16="http://schemas.microsoft.com/office/drawing/2014/main" xmlns="" id="{C73AF47E-FD27-47AB-8FF2-578068042D53}"/>
              </a:ext>
            </a:extLst>
          </p:cNvPr>
          <p:cNvCxnSpPr>
            <a:cxnSpLocks/>
          </p:cNvCxnSpPr>
          <p:nvPr/>
        </p:nvCxnSpPr>
        <p:spPr>
          <a:xfrm>
            <a:off x="6310422" y="3438588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>
            <a:extLst>
              <a:ext uri="{FF2B5EF4-FFF2-40B4-BE49-F238E27FC236}">
                <a16:creationId xmlns:a16="http://schemas.microsoft.com/office/drawing/2014/main" xmlns="" id="{3E1022EE-65EB-40C5-8353-4872887C156A}"/>
              </a:ext>
            </a:extLst>
          </p:cNvPr>
          <p:cNvCxnSpPr>
            <a:cxnSpLocks/>
          </p:cNvCxnSpPr>
          <p:nvPr/>
        </p:nvCxnSpPr>
        <p:spPr>
          <a:xfrm>
            <a:off x="6334467" y="5254525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xmlns="" id="{A5C52205-6225-4993-AA6D-5D30A7E28FE0}"/>
              </a:ext>
            </a:extLst>
          </p:cNvPr>
          <p:cNvCxnSpPr>
            <a:cxnSpLocks/>
          </p:cNvCxnSpPr>
          <p:nvPr/>
        </p:nvCxnSpPr>
        <p:spPr>
          <a:xfrm>
            <a:off x="6361507" y="6267532"/>
            <a:ext cx="0" cy="454281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xmlns="" id="{5B0D059B-6C14-4214-B312-10F05D0F8C17}"/>
              </a:ext>
            </a:extLst>
          </p:cNvPr>
          <p:cNvCxnSpPr>
            <a:cxnSpLocks/>
          </p:cNvCxnSpPr>
          <p:nvPr/>
        </p:nvCxnSpPr>
        <p:spPr>
          <a:xfrm>
            <a:off x="10159263" y="2416805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D184C6C9-75E3-4BB1-B44C-78807AA85160}"/>
              </a:ext>
            </a:extLst>
          </p:cNvPr>
          <p:cNvSpPr txBox="1"/>
          <p:nvPr/>
        </p:nvSpPr>
        <p:spPr>
          <a:xfrm>
            <a:off x="36179" y="6553521"/>
            <a:ext cx="368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3771A8"/>
                </a:solidFill>
              </a:rPr>
              <a:t>Продолжение схемы на следующем слайде</a:t>
            </a:r>
          </a:p>
        </p:txBody>
      </p:sp>
      <p:sp>
        <p:nvSpPr>
          <p:cNvPr id="33" name="Заголовок 1">
            <a:extLst>
              <a:ext uri="{FF2B5EF4-FFF2-40B4-BE49-F238E27FC236}">
                <a16:creationId xmlns:a16="http://schemas.microsoft.com/office/drawing/2014/main" xmlns="" id="{59EF15E2-F312-4B87-A2C2-C9BFD12D7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10" y="30023"/>
            <a:ext cx="11979379" cy="1325563"/>
          </a:xfrm>
        </p:spPr>
        <p:txBody>
          <a:bodyPr/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Схема взаимодействия Заказчиков и Поставщиков</a:t>
            </a:r>
          </a:p>
        </p:txBody>
      </p:sp>
    </p:spTree>
    <p:extLst>
      <p:ext uri="{BB962C8B-B14F-4D97-AF65-F5344CB8AC3E}">
        <p14:creationId xmlns:p14="http://schemas.microsoft.com/office/powerpoint/2010/main" val="131262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" name="Соединитель: уступ 68">
            <a:extLst>
              <a:ext uri="{FF2B5EF4-FFF2-40B4-BE49-F238E27FC236}">
                <a16:creationId xmlns:a16="http://schemas.microsoft.com/office/drawing/2014/main" xmlns="" id="{02D86B33-A45E-4CC9-B642-93363D7DEEF3}"/>
              </a:ext>
            </a:extLst>
          </p:cNvPr>
          <p:cNvCxnSpPr>
            <a:cxnSpLocks/>
            <a:stCxn id="6" idx="2"/>
            <a:endCxn id="5" idx="3"/>
          </p:cNvCxnSpPr>
          <p:nvPr/>
        </p:nvCxnSpPr>
        <p:spPr>
          <a:xfrm rot="5400000">
            <a:off x="5376165" y="4863252"/>
            <a:ext cx="560761" cy="383693"/>
          </a:xfrm>
          <a:prstGeom prst="bentConnector2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92BA147D-B602-4B23-BE1E-DDA92A560135}"/>
              </a:ext>
            </a:extLst>
          </p:cNvPr>
          <p:cNvSpPr/>
          <p:nvPr/>
        </p:nvSpPr>
        <p:spPr>
          <a:xfrm>
            <a:off x="2449675" y="4093920"/>
            <a:ext cx="6936300" cy="2725167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>
                <a:solidFill>
                  <a:schemeClr val="tx1"/>
                </a:solidFill>
              </a:ln>
            </a:endParaRPr>
          </a:p>
        </p:txBody>
      </p: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BB3DA7AF-A01F-4CCE-9E27-DE4ABEFCC5D8}"/>
              </a:ext>
            </a:extLst>
          </p:cNvPr>
          <p:cNvCxnSpPr>
            <a:cxnSpLocks/>
          </p:cNvCxnSpPr>
          <p:nvPr/>
        </p:nvCxnSpPr>
        <p:spPr>
          <a:xfrm>
            <a:off x="7913397" y="3365607"/>
            <a:ext cx="389632" cy="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56C09516-6DC9-4D97-B3F7-B180DB1C66E9}"/>
              </a:ext>
            </a:extLst>
          </p:cNvPr>
          <p:cNvSpPr/>
          <p:nvPr/>
        </p:nvSpPr>
        <p:spPr>
          <a:xfrm>
            <a:off x="3948944" y="2772285"/>
            <a:ext cx="3798893" cy="11866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E60AEB5F-06BB-4D17-9773-1B9FA45BF3E8}"/>
              </a:ext>
            </a:extLst>
          </p:cNvPr>
          <p:cNvSpPr/>
          <p:nvPr/>
        </p:nvSpPr>
        <p:spPr>
          <a:xfrm>
            <a:off x="4402071" y="3074037"/>
            <a:ext cx="2892639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Формирование и отправка заказа Поставщику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E530BACF-3A65-401E-8AB8-6582BEA65F13}"/>
              </a:ext>
            </a:extLst>
          </p:cNvPr>
          <p:cNvSpPr/>
          <p:nvPr/>
        </p:nvSpPr>
        <p:spPr>
          <a:xfrm>
            <a:off x="2572059" y="5031759"/>
            <a:ext cx="2892639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 электронном виде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6DF90405-FC27-4D91-90AB-887A1FD576B1}"/>
              </a:ext>
            </a:extLst>
          </p:cNvPr>
          <p:cNvSpPr/>
          <p:nvPr/>
        </p:nvSpPr>
        <p:spPr>
          <a:xfrm>
            <a:off x="4402071" y="4167278"/>
            <a:ext cx="2892639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Заключение контракта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2C8EEA4C-B153-4989-AD98-7EC36D48D421}"/>
              </a:ext>
            </a:extLst>
          </p:cNvPr>
          <p:cNvSpPr/>
          <p:nvPr/>
        </p:nvSpPr>
        <p:spPr>
          <a:xfrm>
            <a:off x="6266020" y="5029376"/>
            <a:ext cx="2892639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 бумажном носителе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1B0D3DDD-6E3B-4E7C-AF7F-45615307D921}"/>
              </a:ext>
            </a:extLst>
          </p:cNvPr>
          <p:cNvSpPr/>
          <p:nvPr/>
        </p:nvSpPr>
        <p:spPr>
          <a:xfrm>
            <a:off x="4471505" y="6141818"/>
            <a:ext cx="2892639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Загрузка заключенного контракта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72EEB148-87BB-4CCC-B427-99921C4C1EC3}"/>
              </a:ext>
            </a:extLst>
          </p:cNvPr>
          <p:cNvSpPr/>
          <p:nvPr/>
        </p:nvSpPr>
        <p:spPr>
          <a:xfrm>
            <a:off x="8596392" y="2971728"/>
            <a:ext cx="2892639" cy="81205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Подтверждение заказа и переход к заключению контракта</a:t>
            </a:r>
          </a:p>
        </p:txBody>
      </p: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xmlns="" id="{9AD1B829-892D-4A5B-8176-993A3A4BD2AF}"/>
              </a:ext>
            </a:extLst>
          </p:cNvPr>
          <p:cNvCxnSpPr>
            <a:cxnSpLocks/>
          </p:cNvCxnSpPr>
          <p:nvPr/>
        </p:nvCxnSpPr>
        <p:spPr>
          <a:xfrm>
            <a:off x="5859376" y="2623585"/>
            <a:ext cx="0" cy="422682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FC9DCFDC-B590-4B4C-A023-A420063B687C}"/>
              </a:ext>
            </a:extLst>
          </p:cNvPr>
          <p:cNvCxnSpPr>
            <a:cxnSpLocks/>
          </p:cNvCxnSpPr>
          <p:nvPr/>
        </p:nvCxnSpPr>
        <p:spPr>
          <a:xfrm>
            <a:off x="10083113" y="1812301"/>
            <a:ext cx="1" cy="1089284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26BA0806-3ED9-4D18-BE3F-5654E8AB7AB7}"/>
              </a:ext>
            </a:extLst>
          </p:cNvPr>
          <p:cNvCxnSpPr>
            <a:cxnSpLocks/>
          </p:cNvCxnSpPr>
          <p:nvPr/>
        </p:nvCxnSpPr>
        <p:spPr>
          <a:xfrm>
            <a:off x="5854611" y="3744203"/>
            <a:ext cx="0" cy="30483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xmlns="" id="{1716D563-B283-4F76-AE80-3EEC2C401F8E}"/>
              </a:ext>
            </a:extLst>
          </p:cNvPr>
          <p:cNvCxnSpPr>
            <a:cxnSpLocks/>
          </p:cNvCxnSpPr>
          <p:nvPr/>
        </p:nvCxnSpPr>
        <p:spPr>
          <a:xfrm>
            <a:off x="5871728" y="5880398"/>
            <a:ext cx="0" cy="26142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01DF4B78-0AB8-4E5F-9D7B-DC4B3B70338B}"/>
              </a:ext>
            </a:extLst>
          </p:cNvPr>
          <p:cNvSpPr/>
          <p:nvPr/>
        </p:nvSpPr>
        <p:spPr>
          <a:xfrm>
            <a:off x="312259" y="2958523"/>
            <a:ext cx="2350363" cy="7457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Этап формирования заказа</a:t>
            </a:r>
          </a:p>
        </p:txBody>
      </p:sp>
      <p:sp>
        <p:nvSpPr>
          <p:cNvPr id="47" name="Стрелка: влево 46">
            <a:extLst>
              <a:ext uri="{FF2B5EF4-FFF2-40B4-BE49-F238E27FC236}">
                <a16:creationId xmlns:a16="http://schemas.microsoft.com/office/drawing/2014/main" xmlns="" id="{400AFE48-3ADC-45C1-8864-03CD555E75B0}"/>
              </a:ext>
            </a:extLst>
          </p:cNvPr>
          <p:cNvSpPr/>
          <p:nvPr/>
        </p:nvSpPr>
        <p:spPr>
          <a:xfrm rot="10800000">
            <a:off x="3106390" y="3221058"/>
            <a:ext cx="424652" cy="22065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1A4599B6-4B58-4B12-9FE5-6FBCF975928E}"/>
              </a:ext>
            </a:extLst>
          </p:cNvPr>
          <p:cNvSpPr/>
          <p:nvPr/>
        </p:nvSpPr>
        <p:spPr>
          <a:xfrm>
            <a:off x="193957" y="5006195"/>
            <a:ext cx="1517817" cy="85809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Этап подписания контракта</a:t>
            </a:r>
          </a:p>
        </p:txBody>
      </p:sp>
      <p:sp>
        <p:nvSpPr>
          <p:cNvPr id="50" name="Стрелка: влево 49">
            <a:extLst>
              <a:ext uri="{FF2B5EF4-FFF2-40B4-BE49-F238E27FC236}">
                <a16:creationId xmlns:a16="http://schemas.microsoft.com/office/drawing/2014/main" xmlns="" id="{69AB7954-D74A-48B6-BA12-51B8FF42488A}"/>
              </a:ext>
            </a:extLst>
          </p:cNvPr>
          <p:cNvSpPr/>
          <p:nvPr/>
        </p:nvSpPr>
        <p:spPr>
          <a:xfrm rot="10800000">
            <a:off x="1912550" y="5349797"/>
            <a:ext cx="336349" cy="220654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0" name="Соединитель: уступ 59">
            <a:extLst>
              <a:ext uri="{FF2B5EF4-FFF2-40B4-BE49-F238E27FC236}">
                <a16:creationId xmlns:a16="http://schemas.microsoft.com/office/drawing/2014/main" xmlns="" id="{97A3D94F-5B73-4BF9-A326-228176FEDF9C}"/>
              </a:ext>
            </a:extLst>
          </p:cNvPr>
          <p:cNvCxnSpPr>
            <a:cxnSpLocks/>
            <a:stCxn id="10" idx="2"/>
            <a:endCxn id="6" idx="3"/>
          </p:cNvCxnSpPr>
          <p:nvPr/>
        </p:nvCxnSpPr>
        <p:spPr>
          <a:xfrm rot="5400000">
            <a:off x="8325105" y="2753391"/>
            <a:ext cx="687212" cy="2748002"/>
          </a:xfrm>
          <a:prstGeom prst="bentConnector2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Соединитель: уступ 77">
            <a:extLst>
              <a:ext uri="{FF2B5EF4-FFF2-40B4-BE49-F238E27FC236}">
                <a16:creationId xmlns:a16="http://schemas.microsoft.com/office/drawing/2014/main" xmlns="" id="{0EA97FE0-9CED-4678-BA58-AF7ADD0FB6F4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899291" y="3746615"/>
            <a:ext cx="1835" cy="3807984"/>
          </a:xfrm>
          <a:prstGeom prst="bentConnector3">
            <a:avLst>
              <a:gd name="adj1" fmla="val -12457766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xmlns="" id="{F50476BD-F569-4C1C-9187-E226024BF25D}"/>
              </a:ext>
            </a:extLst>
          </p:cNvPr>
          <p:cNvSpPr/>
          <p:nvPr/>
        </p:nvSpPr>
        <p:spPr>
          <a:xfrm>
            <a:off x="4402070" y="1076382"/>
            <a:ext cx="2854910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Прием оферт</a:t>
            </a:r>
          </a:p>
        </p:txBody>
      </p: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xmlns="" id="{972480CC-36CF-46AA-AB23-E82C40F8D5E8}"/>
              </a:ext>
            </a:extLst>
          </p:cNvPr>
          <p:cNvSpPr/>
          <p:nvPr/>
        </p:nvSpPr>
        <p:spPr>
          <a:xfrm>
            <a:off x="4402070" y="1968041"/>
            <a:ext cx="2892639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Рассмотрение оферт Поставщиков</a:t>
            </a: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xmlns="" id="{955A964C-251A-4FD3-BE98-02A02DB68B19}"/>
              </a:ext>
            </a:extLst>
          </p:cNvPr>
          <p:cNvSpPr/>
          <p:nvPr/>
        </p:nvSpPr>
        <p:spPr>
          <a:xfrm>
            <a:off x="8635369" y="1080073"/>
            <a:ext cx="2814684" cy="60744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Формирование оферты на закупку</a:t>
            </a:r>
          </a:p>
        </p:txBody>
      </p:sp>
      <p:cxnSp>
        <p:nvCxnSpPr>
          <p:cNvPr id="35" name="Прямая со стрелкой 34">
            <a:extLst>
              <a:ext uri="{FF2B5EF4-FFF2-40B4-BE49-F238E27FC236}">
                <a16:creationId xmlns:a16="http://schemas.microsoft.com/office/drawing/2014/main" xmlns="" id="{2BBD3BA0-5395-4D8C-9497-7EDAF738D637}"/>
              </a:ext>
            </a:extLst>
          </p:cNvPr>
          <p:cNvCxnSpPr/>
          <p:nvPr/>
        </p:nvCxnSpPr>
        <p:spPr>
          <a:xfrm>
            <a:off x="5848389" y="1682052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40928D63-1C0B-43E6-8A23-38B7886EF0FE}"/>
              </a:ext>
            </a:extLst>
          </p:cNvPr>
          <p:cNvSpPr/>
          <p:nvPr/>
        </p:nvSpPr>
        <p:spPr>
          <a:xfrm>
            <a:off x="312259" y="1470411"/>
            <a:ext cx="2350363" cy="7457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Этап поиска и выбора поставщика</a:t>
            </a:r>
          </a:p>
        </p:txBody>
      </p:sp>
      <p:sp>
        <p:nvSpPr>
          <p:cNvPr id="37" name="Стрелка: влево 36">
            <a:extLst>
              <a:ext uri="{FF2B5EF4-FFF2-40B4-BE49-F238E27FC236}">
                <a16:creationId xmlns:a16="http://schemas.microsoft.com/office/drawing/2014/main" xmlns="" id="{6B9E4B8F-AAF1-4988-B69F-811917F68171}"/>
              </a:ext>
            </a:extLst>
          </p:cNvPr>
          <p:cNvSpPr/>
          <p:nvPr/>
        </p:nvSpPr>
        <p:spPr>
          <a:xfrm rot="10800000">
            <a:off x="3146961" y="1714719"/>
            <a:ext cx="424652" cy="220654"/>
          </a:xfrm>
          <a:prstGeom prst="lef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1C07DD25-A0C6-4B91-BBA1-436404C8C1B9}"/>
              </a:ext>
            </a:extLst>
          </p:cNvPr>
          <p:cNvSpPr/>
          <p:nvPr/>
        </p:nvSpPr>
        <p:spPr>
          <a:xfrm>
            <a:off x="3948944" y="947816"/>
            <a:ext cx="3798902" cy="1734357"/>
          </a:xfrm>
          <a:prstGeom prst="rect">
            <a:avLst/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>
                <a:solidFill>
                  <a:schemeClr val="tx1"/>
                </a:solidFill>
              </a:ln>
            </a:endParaRPr>
          </a:p>
        </p:txBody>
      </p:sp>
      <p:cxnSp>
        <p:nvCxnSpPr>
          <p:cNvPr id="51" name="Прямая со стрелкой 50">
            <a:extLst>
              <a:ext uri="{FF2B5EF4-FFF2-40B4-BE49-F238E27FC236}">
                <a16:creationId xmlns:a16="http://schemas.microsoft.com/office/drawing/2014/main" xmlns="" id="{1BA759AF-7432-43D7-8CFF-289D8387F131}"/>
              </a:ext>
            </a:extLst>
          </p:cNvPr>
          <p:cNvCxnSpPr/>
          <p:nvPr/>
        </p:nvCxnSpPr>
        <p:spPr>
          <a:xfrm>
            <a:off x="5839077" y="779615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Заголовок 1">
            <a:extLst>
              <a:ext uri="{FF2B5EF4-FFF2-40B4-BE49-F238E27FC236}">
                <a16:creationId xmlns:a16="http://schemas.microsoft.com/office/drawing/2014/main" xmlns="" id="{D029892D-FB60-45EB-A2F1-A91497136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10" y="-32851"/>
            <a:ext cx="11979379" cy="878358"/>
          </a:xfrm>
        </p:spPr>
        <p:txBody>
          <a:bodyPr/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Схема взаимодействия Заказчиков и Поставщиков</a:t>
            </a:r>
          </a:p>
        </p:txBody>
      </p:sp>
      <p:cxnSp>
        <p:nvCxnSpPr>
          <p:cNvPr id="58" name="Соединитель: уступ 57">
            <a:extLst>
              <a:ext uri="{FF2B5EF4-FFF2-40B4-BE49-F238E27FC236}">
                <a16:creationId xmlns:a16="http://schemas.microsoft.com/office/drawing/2014/main" xmlns="" id="{4994A7B0-DD2E-429E-9C84-F22501BE6B44}"/>
              </a:ext>
            </a:extLst>
          </p:cNvPr>
          <p:cNvCxnSpPr>
            <a:cxnSpLocks/>
          </p:cNvCxnSpPr>
          <p:nvPr/>
        </p:nvCxnSpPr>
        <p:spPr>
          <a:xfrm rot="5400000">
            <a:off x="5919422" y="4872023"/>
            <a:ext cx="552397" cy="383694"/>
          </a:xfrm>
          <a:prstGeom prst="bentConnector2">
            <a:avLst/>
          </a:prstGeom>
          <a:ln w="57150">
            <a:solidFill>
              <a:schemeClr val="tx1"/>
            </a:solidFill>
            <a:tailEnd type="triangle"/>
          </a:ln>
          <a:scene3d>
            <a:camera prst="orthographicFront">
              <a:rot lat="0" lon="10799999" rev="1079999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>
            <a:extLst>
              <a:ext uri="{FF2B5EF4-FFF2-40B4-BE49-F238E27FC236}">
                <a16:creationId xmlns:a16="http://schemas.microsoft.com/office/drawing/2014/main" xmlns="" id="{246DDBF9-1F2B-45BE-B6A7-E4A5E03411AF}"/>
              </a:ext>
            </a:extLst>
          </p:cNvPr>
          <p:cNvCxnSpPr>
            <a:cxnSpLocks/>
          </p:cNvCxnSpPr>
          <p:nvPr/>
        </p:nvCxnSpPr>
        <p:spPr>
          <a:xfrm flipH="1">
            <a:off x="7599512" y="1380102"/>
            <a:ext cx="627769" cy="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>
            <a:extLst>
              <a:ext uri="{FF2B5EF4-FFF2-40B4-BE49-F238E27FC236}">
                <a16:creationId xmlns:a16="http://schemas.microsoft.com/office/drawing/2014/main" xmlns="" id="{24590E0B-B5AC-4B12-98E9-836E04047703}"/>
              </a:ext>
            </a:extLst>
          </p:cNvPr>
          <p:cNvCxnSpPr/>
          <p:nvPr/>
        </p:nvCxnSpPr>
        <p:spPr>
          <a:xfrm>
            <a:off x="10083113" y="755398"/>
            <a:ext cx="0" cy="285989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279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BE62499D-E786-471D-A34E-4F62D5D19966}"/>
              </a:ext>
            </a:extLst>
          </p:cNvPr>
          <p:cNvSpPr txBox="1">
            <a:spLocks/>
          </p:cNvSpPr>
          <p:nvPr/>
        </p:nvSpPr>
        <p:spPr>
          <a:xfrm>
            <a:off x="838200" y="13844"/>
            <a:ext cx="1051560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Регистрация пользователей в системе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C0832E4-93BF-4EB3-B710-E945F8B40C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117" y="856648"/>
            <a:ext cx="9941766" cy="363061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6AC303A-D39E-4045-92BA-BE373770E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5117" y="4561799"/>
            <a:ext cx="9941766" cy="220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5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BE62499D-E786-471D-A34E-4F62D5D19966}"/>
              </a:ext>
            </a:extLst>
          </p:cNvPr>
          <p:cNvSpPr txBox="1">
            <a:spLocks/>
          </p:cNvSpPr>
          <p:nvPr/>
        </p:nvSpPr>
        <p:spPr>
          <a:xfrm>
            <a:off x="838200" y="130576"/>
            <a:ext cx="1051560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Регистрация пользователей в системе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8715FAA-6A66-45CE-A4CD-031918C18C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084" y="1015570"/>
            <a:ext cx="5520925" cy="5055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F4D6F68-06E5-4A6B-88B9-7974E36AC2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669" y="1015571"/>
            <a:ext cx="4444827" cy="50557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925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BE62499D-E786-471D-A34E-4F62D5D19966}"/>
              </a:ext>
            </a:extLst>
          </p:cNvPr>
          <p:cNvSpPr txBox="1">
            <a:spLocks/>
          </p:cNvSpPr>
          <p:nvPr/>
        </p:nvSpPr>
        <p:spPr>
          <a:xfrm>
            <a:off x="838200" y="13844"/>
            <a:ext cx="1051560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Регистрация пользователей в системе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D661A3B-417E-443A-90E5-0DD6151FB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2959" y="2138033"/>
            <a:ext cx="6371371" cy="3739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3C5160D-A680-488D-90E8-70F0CECE42E5}"/>
              </a:ext>
            </a:extLst>
          </p:cNvPr>
          <p:cNvSpPr txBox="1"/>
          <p:nvPr/>
        </p:nvSpPr>
        <p:spPr>
          <a:xfrm>
            <a:off x="658138" y="2491319"/>
            <a:ext cx="40863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Важно!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зарегистрированный от организации будет установлен в ЭМ ЛО как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своей организации.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1015115-01B3-4EFB-A7D9-BBBC8A97628D}"/>
              </a:ext>
            </a:extLst>
          </p:cNvPr>
          <p:cNvSpPr txBox="1"/>
          <p:nvPr/>
        </p:nvSpPr>
        <p:spPr>
          <a:xfrm>
            <a:off x="658138" y="3988339"/>
            <a:ext cx="43366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Последующие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пользователи организации будут ожидать подтверждения регистрации от администратора, ссылка на которое придет ему на электронную почту.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88583B1-989A-4119-9C91-B842CF45F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372" y="1117806"/>
            <a:ext cx="6676517" cy="684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712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BE62499D-E786-471D-A34E-4F62D5D19966}"/>
              </a:ext>
            </a:extLst>
          </p:cNvPr>
          <p:cNvSpPr txBox="1">
            <a:spLocks/>
          </p:cNvSpPr>
          <p:nvPr/>
        </p:nvSpPr>
        <p:spPr>
          <a:xfrm>
            <a:off x="838200" y="233154"/>
            <a:ext cx="1051560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dirty="0">
                <a:ln w="0"/>
                <a:latin typeface="Garamond" panose="02020404030301010803" pitchFamily="18" charset="0"/>
              </a:rPr>
              <a:t>Регистрация пользователей в системе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F414181-6A0B-4B2E-943C-8391D4ADE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91" y="1181314"/>
            <a:ext cx="8572148" cy="1785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2068616A-D71C-48A6-8AD0-DECA7D99D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591" y="3190145"/>
            <a:ext cx="8572148" cy="1222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AEC3566-A68C-48FA-90F1-E0C624B24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591" y="4636342"/>
            <a:ext cx="8572148" cy="1604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EFE796FD-15DA-4ADB-B243-196F20DBB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3296" y="2966330"/>
            <a:ext cx="3091113" cy="1922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274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B617DF7-8434-4F39-BDE8-FFA2C2C13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084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АИСГЗ ЛО создать ЭД Заявка на закупку от строки Плана графика.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Заполнить ЭД Заявка на закупку → Прикрепить документы (Проект договора – обязательно) → Обработать → В исполнение → Принять → Выгрузить в электронный магазин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225F017D-D8F4-4D67-BD34-FC8A4C81C5B7}"/>
              </a:ext>
            </a:extLst>
          </p:cNvPr>
          <p:cNvSpPr txBox="1">
            <a:spLocks/>
          </p:cNvSpPr>
          <p:nvPr/>
        </p:nvSpPr>
        <p:spPr>
          <a:xfrm>
            <a:off x="0" y="251072"/>
            <a:ext cx="1219200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dirty="0">
                <a:ln w="0"/>
                <a:latin typeface="Garamond" panose="02020404030301010803" pitchFamily="18" charset="0"/>
              </a:rPr>
              <a:t>Этап формирования и публикации закупки (АИСГЗ ЛО)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D567A74-ED8D-4BC1-97F7-5D1A296EE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837" y="3660006"/>
            <a:ext cx="4124325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29233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B617DF7-8434-4F39-BDE8-FFA2C2C13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932" y="1355040"/>
            <a:ext cx="5283467" cy="5262973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Панель Электронного магазина имеет следующие разделы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Войдя в Электронный магазин, вы увидите боковую панель навигации.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Проверяете Роль. 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Заходите в раздел «Мои закупки».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225F017D-D8F4-4D67-BD34-FC8A4C81C5B7}"/>
              </a:ext>
            </a:extLst>
          </p:cNvPr>
          <p:cNvSpPr txBox="1">
            <a:spLocks/>
          </p:cNvSpPr>
          <p:nvPr/>
        </p:nvSpPr>
        <p:spPr>
          <a:xfrm>
            <a:off x="374303" y="165148"/>
            <a:ext cx="11438106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sz="4000" dirty="0">
                <a:ln w="0"/>
                <a:latin typeface="Garamond" panose="02020404030301010803" pitchFamily="18" charset="0"/>
              </a:rPr>
              <a:t>Этап формирования и публикации закупки (ЭМ ЛО)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2DABEE0-C208-4B2E-929A-63B0A63443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8572" y="1479254"/>
            <a:ext cx="6121597" cy="538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4CCDE04-ECD1-4BE6-84ED-92C980E18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6662" y="2242967"/>
            <a:ext cx="2395025" cy="1295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B5FA05B0-72BA-4C66-8A37-166B7573D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9813" y="2329177"/>
            <a:ext cx="3105150" cy="3314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6D7A1A12-53D2-476C-A49C-46AB26C0E3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1575" y="4920015"/>
            <a:ext cx="6169648" cy="1822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786B7FB-F3EC-44FB-9C04-75377F191D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2367" y="3749202"/>
            <a:ext cx="3958856" cy="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3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01F6B182-7DB9-4844-ADB0-E4D6CD44A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80" y="1124870"/>
            <a:ext cx="5417917" cy="1995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225F017D-D8F4-4D67-BD34-FC8A4C81C5B7}"/>
              </a:ext>
            </a:extLst>
          </p:cNvPr>
          <p:cNvSpPr txBox="1">
            <a:spLocks/>
          </p:cNvSpPr>
          <p:nvPr/>
        </p:nvSpPr>
        <p:spPr>
          <a:xfrm>
            <a:off x="370199" y="78280"/>
            <a:ext cx="1144909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dirty="0">
                <a:ln w="0"/>
                <a:latin typeface="Garamond" panose="02020404030301010803" pitchFamily="18" charset="0"/>
              </a:rPr>
              <a:t>Этап формирования и публикации закупки (ЭМ ЛО)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F2008EA-6846-456A-B722-FB5A4188B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9689" y="1124870"/>
            <a:ext cx="3286125" cy="2914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B2DC2E0-781B-4C4F-AD41-F58BCDC72C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8979" y="4317844"/>
            <a:ext cx="7617597" cy="1256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B29AAD7-4BA2-4436-A6F9-103B8FD114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980" y="3369482"/>
            <a:ext cx="4182328" cy="2204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8A2476DF-5BA6-4FDA-98BC-63ADB41BA2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844" y="5822974"/>
            <a:ext cx="11353800" cy="704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07C1614-452C-44D4-AC51-5AE95574784B}"/>
              </a:ext>
            </a:extLst>
          </p:cNvPr>
          <p:cNvSpPr txBox="1"/>
          <p:nvPr/>
        </p:nvSpPr>
        <p:spPr>
          <a:xfrm>
            <a:off x="982526" y="2768923"/>
            <a:ext cx="10224436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Важно!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i="1" dirty="0">
                <a:solidFill>
                  <a:schemeClr val="tx1"/>
                </a:solidFill>
              </a:rPr>
              <a:t>Срочная закупка</a:t>
            </a:r>
            <a:r>
              <a:rPr lang="ru-RU" dirty="0">
                <a:solidFill>
                  <a:schemeClr val="tx1"/>
                </a:solidFill>
              </a:rPr>
              <a:t> – срок подачи оферт должен быть не менее 1 календарного дня (24 часа).</a:t>
            </a:r>
          </a:p>
          <a:p>
            <a:r>
              <a:rPr lang="ru-RU" i="1" dirty="0">
                <a:solidFill>
                  <a:schemeClr val="tx1"/>
                </a:solidFill>
              </a:rPr>
              <a:t>Плановая закупка</a:t>
            </a:r>
            <a:r>
              <a:rPr lang="ru-RU" dirty="0">
                <a:solidFill>
                  <a:schemeClr val="tx1"/>
                </a:solidFill>
              </a:rPr>
              <a:t> – срок подачи оферт должен быть не менее 3 календарных дней (72 часа).</a:t>
            </a:r>
          </a:p>
          <a:p>
            <a:r>
              <a:rPr lang="ru-RU" i="1" dirty="0">
                <a:solidFill>
                  <a:schemeClr val="tx1"/>
                </a:solidFill>
              </a:rPr>
              <a:t>Плановая дата заключения контракта</a:t>
            </a:r>
            <a:r>
              <a:rPr lang="ru-RU" dirty="0">
                <a:solidFill>
                  <a:schemeClr val="tx1"/>
                </a:solidFill>
              </a:rPr>
              <a:t> - не менее одного календарного дня после срока окончания подачи оферт.</a:t>
            </a:r>
          </a:p>
        </p:txBody>
      </p:sp>
    </p:spTree>
    <p:extLst>
      <p:ext uri="{BB962C8B-B14F-4D97-AF65-F5344CB8AC3E}">
        <p14:creationId xmlns:p14="http://schemas.microsoft.com/office/powerpoint/2010/main" val="46629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225F017D-D8F4-4D67-BD34-FC8A4C81C5B7}"/>
              </a:ext>
            </a:extLst>
          </p:cNvPr>
          <p:cNvSpPr txBox="1">
            <a:spLocks/>
          </p:cNvSpPr>
          <p:nvPr/>
        </p:nvSpPr>
        <p:spPr>
          <a:xfrm>
            <a:off x="836944" y="175239"/>
            <a:ext cx="1051560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dirty="0">
                <a:ln w="0"/>
                <a:latin typeface="Garamond" panose="02020404030301010803" pitchFamily="18" charset="0"/>
              </a:rPr>
              <a:t>Этап поиска и выбора Поставщика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ADAC038-FC34-48B3-A838-0EEE9063F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6802" y="1401337"/>
            <a:ext cx="5181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варианта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AutoNum type="arabicParenR"/>
              <a:tabLst>
                <a:tab pos="273050" algn="l"/>
              </a:tabLs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Ожидание предложений (оферт) в период активности закупки;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73050" algn="l"/>
              </a:tabLst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73050" algn="l"/>
              </a:tabLs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Приглашение Поставщика принять участие в закупке;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73050" algn="l"/>
              </a:tabLst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73050" algn="l"/>
              </a:tabLst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Поиск Поставщика через витрину «Предложений» в период активности закупки.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1AB2511-A7E4-41B4-BFE5-E907F08C3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330" y="2316369"/>
            <a:ext cx="5981399" cy="3499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9FC421CE-C7BA-4E95-A3D4-5DD375FEAB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029" y="1401337"/>
            <a:ext cx="7886700" cy="45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020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96CB99-16BD-43AD-99E0-275AC08B7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599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Подача</a:t>
            </a:r>
            <a:r>
              <a:rPr lang="ru-RU" dirty="0"/>
              <a:t> </a:t>
            </a:r>
            <a:r>
              <a:rPr lang="ru-RU" dirty="0">
                <a:ln w="0"/>
                <a:latin typeface="Garamond" panose="02020404030301010803" pitchFamily="18" charset="0"/>
              </a:rPr>
              <a:t>оферты Поставщиком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0F077A3-E200-4BCA-98BF-67F46C30B9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60BD3F4-A1AA-4E7C-B07C-3F219167C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235" y="1368597"/>
            <a:ext cx="6713482" cy="79293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67A8572-E2E6-4198-BB69-4D09B92B3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914" y="2259124"/>
            <a:ext cx="8684172" cy="4121173"/>
          </a:xfrm>
          <a:prstGeom prst="rect">
            <a:avLst/>
          </a:prstGeom>
        </p:spPr>
      </p:pic>
      <p:sp>
        <p:nvSpPr>
          <p:cNvPr id="16" name="Объект 15">
            <a:extLst>
              <a:ext uri="{FF2B5EF4-FFF2-40B4-BE49-F238E27FC236}">
                <a16:creationId xmlns:a16="http://schemas.microsoft.com/office/drawing/2014/main" xmlns="" id="{C3712AF7-EAA7-4F93-AB6F-48EFBEF6B42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84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96CB99-16BD-43AD-99E0-275AC08B7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62342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Подача</a:t>
            </a:r>
            <a:r>
              <a:rPr lang="ru-RU" dirty="0"/>
              <a:t> </a:t>
            </a:r>
            <a:r>
              <a:rPr lang="ru-RU" dirty="0">
                <a:ln w="0"/>
                <a:latin typeface="Garamond" panose="02020404030301010803" pitchFamily="18" charset="0"/>
              </a:rPr>
              <a:t>оферты Поставщиком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0F077A3-E200-4BCA-98BF-67F46C30B9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EF9248E-F098-4A51-94FE-9A7558704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41" y="815324"/>
            <a:ext cx="7491085" cy="323158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79A4787-70C4-4266-A99E-47CB2158D9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0134" y="3176830"/>
            <a:ext cx="7491085" cy="2257314"/>
          </a:xfrm>
          <a:prstGeom prst="rect">
            <a:avLst/>
          </a:prstGeom>
        </p:spPr>
      </p:pic>
      <p:pic>
        <p:nvPicPr>
          <p:cNvPr id="14" name="Объект 13">
            <a:extLst>
              <a:ext uri="{FF2B5EF4-FFF2-40B4-BE49-F238E27FC236}">
                <a16:creationId xmlns:a16="http://schemas.microsoft.com/office/drawing/2014/main" xmlns="" id="{F74C23BF-2427-4CC1-9255-AFBB5CD5D45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80" y="5629513"/>
            <a:ext cx="7625599" cy="918860"/>
          </a:xfrm>
        </p:spPr>
      </p:pic>
    </p:spTree>
    <p:extLst>
      <p:ext uri="{BB962C8B-B14F-4D97-AF65-F5344CB8AC3E}">
        <p14:creationId xmlns:p14="http://schemas.microsoft.com/office/powerpoint/2010/main" val="116205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96CB99-16BD-43AD-99E0-275AC08B7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8255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Формирование Поставщиком предложения через Каталог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0F077A3-E200-4BCA-98BF-67F46C30B9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8698C0A8-1FF1-4607-9B3B-62BE2193537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19" y="1696581"/>
            <a:ext cx="11728761" cy="4046728"/>
          </a:xfrm>
        </p:spPr>
      </p:pic>
    </p:spTree>
    <p:extLst>
      <p:ext uri="{BB962C8B-B14F-4D97-AF65-F5344CB8AC3E}">
        <p14:creationId xmlns:p14="http://schemas.microsoft.com/office/powerpoint/2010/main" val="353496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96CB99-16BD-43AD-99E0-275AC08B7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8255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Формирование Поставщиком предложения через Каталог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0F077A3-E200-4BCA-98BF-67F46C30B9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2A0E078-CA24-4137-B13B-3440DEB4A8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588" y="1343818"/>
            <a:ext cx="5181600" cy="52737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3531A1E-713E-4066-913A-1DB5FCC30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76" y="5996290"/>
            <a:ext cx="4071523" cy="62130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FABD657-DA70-4892-B638-4E13926D12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1155" y="2140018"/>
            <a:ext cx="3829616" cy="306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03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225F017D-D8F4-4D67-BD34-FC8A4C81C5B7}"/>
              </a:ext>
            </a:extLst>
          </p:cNvPr>
          <p:cNvSpPr txBox="1">
            <a:spLocks/>
          </p:cNvSpPr>
          <p:nvPr/>
        </p:nvSpPr>
        <p:spPr>
          <a:xfrm>
            <a:off x="794795" y="148865"/>
            <a:ext cx="6415790" cy="1259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dirty="0">
                <a:ln w="0"/>
                <a:latin typeface="Garamond" panose="02020404030301010803" pitchFamily="18" charset="0"/>
              </a:rPr>
              <a:t>Поиск Поставщика через витрину «Предложений»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950414E-6231-46FB-AC25-4653A1586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8885" y="125327"/>
            <a:ext cx="2306160" cy="1767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0C48E73-8C84-4126-9582-0B69A562A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76" y="1618150"/>
            <a:ext cx="7137794" cy="2300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646DE67-C2EA-49E5-9444-E510F2C4E0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4045" y="1950950"/>
            <a:ext cx="5710579" cy="2535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A0AFEDE0-5046-49F9-9BA3-34C79E7537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376" y="4386538"/>
            <a:ext cx="5858624" cy="1902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2AA173F-2513-4225-BFED-BBC87A7415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8136" y="4544534"/>
            <a:ext cx="9253864" cy="23134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543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37C950C-B55B-43BD-9963-D438A46205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A4D6F0F-A3E9-4108-819C-9E8B7C2732B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B3A4D4A0-3373-4139-9320-CC79D7843E14}"/>
              </a:ext>
            </a:extLst>
          </p:cNvPr>
          <p:cNvSpPr txBox="1">
            <a:spLocks/>
          </p:cNvSpPr>
          <p:nvPr/>
        </p:nvSpPr>
        <p:spPr>
          <a:xfrm>
            <a:off x="836944" y="29963"/>
            <a:ext cx="10515600" cy="768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Рассмотрение поступивших оферт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7D8D81F-361C-4940-8DD3-B001BB6CA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944" y="870814"/>
            <a:ext cx="10515600" cy="1438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3747944-EC05-482D-9D54-C0515A74D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556" y="2381674"/>
            <a:ext cx="7910375" cy="4400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33F5AA5-8701-402A-977E-E4BAD7D268E4}"/>
              </a:ext>
            </a:extLst>
          </p:cNvPr>
          <p:cNvSpPr txBox="1"/>
          <p:nvPr/>
        </p:nvSpPr>
        <p:spPr>
          <a:xfrm>
            <a:off x="1128108" y="2769317"/>
            <a:ext cx="9933272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Важно!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При отклонении оферты Заказчик обязан обосновать причину отклонения оферты. За информацию, предоставленную в обосновании отклонения оферты, ответственность несет Заказчик.</a:t>
            </a:r>
          </a:p>
        </p:txBody>
      </p:sp>
    </p:spTree>
    <p:extLst>
      <p:ext uri="{BB962C8B-B14F-4D97-AF65-F5344CB8AC3E}">
        <p14:creationId xmlns:p14="http://schemas.microsoft.com/office/powerpoint/2010/main" val="35482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4CA64F4-8041-42ED-AD82-7D57C8FCF1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559"/>
          <a:stretch/>
        </p:blipFill>
        <p:spPr>
          <a:xfrm>
            <a:off x="4493925" y="977469"/>
            <a:ext cx="2015334" cy="15737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37C950C-B55B-43BD-9963-D438A46205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846" y="963846"/>
            <a:ext cx="4449084" cy="17188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Заказчик принял предложение Поставщика, в системе автоматически создается черновик Заказа.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B3A4D4A0-3373-4139-9320-CC79D7843E14}"/>
              </a:ext>
            </a:extLst>
          </p:cNvPr>
          <p:cNvSpPr txBox="1">
            <a:spLocks/>
          </p:cNvSpPr>
          <p:nvPr/>
        </p:nvSpPr>
        <p:spPr>
          <a:xfrm>
            <a:off x="838200" y="44438"/>
            <a:ext cx="10515600" cy="889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Этап формирования заказа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AD92514-2207-46E9-93FD-8BCEED9064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1256"/>
          <a:stretch/>
        </p:blipFill>
        <p:spPr>
          <a:xfrm>
            <a:off x="0" y="2689963"/>
            <a:ext cx="6477524" cy="16565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0218337-634C-419F-A9AE-7BF8A798BE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1747"/>
            <a:ext cx="6274340" cy="25862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3D0A586E-4434-4316-A9DF-D158D60797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259" y="2745273"/>
            <a:ext cx="5560179" cy="846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7F473568-4DB3-4236-99EB-6112A87A3E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7519" y="1226108"/>
            <a:ext cx="5517862" cy="12537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EA9AD1C-A195-4E1B-8525-2D997AA3E3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23657" y="3804272"/>
            <a:ext cx="5018116" cy="46747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D9FBECCD-DEC6-4EE0-84AD-80C60503FD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3274" y="4465787"/>
            <a:ext cx="7258726" cy="23922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912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D12A93A0-3E72-4A1E-B90E-DB83C4FB0A63}"/>
              </a:ext>
            </a:extLst>
          </p:cNvPr>
          <p:cNvSpPr txBox="1">
            <a:spLocks/>
          </p:cNvSpPr>
          <p:nvPr/>
        </p:nvSpPr>
        <p:spPr>
          <a:xfrm>
            <a:off x="503133" y="72299"/>
            <a:ext cx="11168974" cy="15314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dirty="0">
                <a:ln w="0"/>
                <a:latin typeface="Garamond" panose="02020404030301010803" pitchFamily="18" charset="0"/>
              </a:rPr>
              <a:t>Поставщик в своем личном кабинете получит </a:t>
            </a:r>
          </a:p>
          <a:p>
            <a:pPr algn="ctr">
              <a:lnSpc>
                <a:spcPct val="110000"/>
              </a:lnSpc>
            </a:pPr>
            <a:r>
              <a:rPr lang="ru-RU" dirty="0">
                <a:ln w="0"/>
                <a:latin typeface="Garamond" panose="02020404030301010803" pitchFamily="18" charset="0"/>
              </a:rPr>
              <a:t>уведомление и может предпринять следующие действия</a:t>
            </a:r>
          </a:p>
        </p:txBody>
      </p:sp>
      <p:graphicFrame>
        <p:nvGraphicFramePr>
          <p:cNvPr id="15" name="Схема 14">
            <a:extLst>
              <a:ext uri="{FF2B5EF4-FFF2-40B4-BE49-F238E27FC236}">
                <a16:creationId xmlns:a16="http://schemas.microsoft.com/office/drawing/2014/main" xmlns="" id="{714DB406-E2EE-48BB-8B82-1473A37B96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2469911"/>
              </p:ext>
            </p:extLst>
          </p:nvPr>
        </p:nvGraphicFramePr>
        <p:xfrm>
          <a:off x="834010" y="1856654"/>
          <a:ext cx="10515600" cy="1336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0" name="Схема 19">
            <a:extLst>
              <a:ext uri="{FF2B5EF4-FFF2-40B4-BE49-F238E27FC236}">
                <a16:creationId xmlns:a16="http://schemas.microsoft.com/office/drawing/2014/main" xmlns="" id="{80E9A6AA-8940-465A-8FD5-74572729AE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4849915"/>
              </p:ext>
            </p:extLst>
          </p:nvPr>
        </p:nvGraphicFramePr>
        <p:xfrm>
          <a:off x="829820" y="3376940"/>
          <a:ext cx="10515600" cy="1336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1" name="Схема 20">
            <a:extLst>
              <a:ext uri="{FF2B5EF4-FFF2-40B4-BE49-F238E27FC236}">
                <a16:creationId xmlns:a16="http://schemas.microsoft.com/office/drawing/2014/main" xmlns="" id="{B4462267-9E79-4398-B946-2DF1AF140C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1812350"/>
              </p:ext>
            </p:extLst>
          </p:nvPr>
        </p:nvGraphicFramePr>
        <p:xfrm>
          <a:off x="838200" y="4897226"/>
          <a:ext cx="10515600" cy="1336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13541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E77492F-E2C2-4E8A-BDF5-5253DFD235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3003" y="1471381"/>
            <a:ext cx="10702636" cy="166762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момент подтверждения заказа на виртуальном счёте Поставщика должно быть достаточное для заключения договора количество денежных средств. В противном случае переход к подписанию договора будет невозможен. Рекомендуем заранее пополнять свой виртуальный счет.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FC78632A-0EB9-4298-B9D0-0997B1F7CE16}"/>
              </a:ext>
            </a:extLst>
          </p:cNvPr>
          <p:cNvSpPr txBox="1">
            <a:spLocks/>
          </p:cNvSpPr>
          <p:nvPr/>
        </p:nvSpPr>
        <p:spPr>
          <a:xfrm>
            <a:off x="449834" y="-60055"/>
            <a:ext cx="11168974" cy="15314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dirty="0">
                <a:ln w="0"/>
                <a:latin typeface="Garamond" panose="02020404030301010803" pitchFamily="18" charset="0"/>
              </a:rPr>
              <a:t>Пополнение виртуального счета Поставщика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7584AC1-8D39-4F9D-A49A-A512454B8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162" y="3429000"/>
            <a:ext cx="11115675" cy="311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3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4B5270D7-ADCA-4293-B278-11452746E1F7}"/>
              </a:ext>
            </a:extLst>
          </p:cNvPr>
          <p:cNvSpPr txBox="1">
            <a:spLocks/>
          </p:cNvSpPr>
          <p:nvPr/>
        </p:nvSpPr>
        <p:spPr>
          <a:xfrm>
            <a:off x="838200" y="34901"/>
            <a:ext cx="10515600" cy="919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Этап подписания договора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0CDB88A-5C7E-4819-BFFC-792482C1C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838" y="1003001"/>
            <a:ext cx="7752323" cy="1442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AA91DBA-294B-4DA8-B25D-DCD7AF6278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34" y="2629271"/>
            <a:ext cx="5957740" cy="2191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B5DD226E-8CEB-4DB7-B791-E562169FB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7861" y="3715413"/>
            <a:ext cx="7113905" cy="1737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540E0BD3-1B47-46D5-BE19-D8935CDEEA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400" y="5637122"/>
            <a:ext cx="10027200" cy="9407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50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B6627AF-6240-4706-90DD-EFA157E3EE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76852" y="1579761"/>
            <a:ext cx="10238296" cy="48587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Вкладка «Формирование заказа» → «Заявки на закупку» → Вызвать контекстное меню на определенной заявке нажать «Запросить статус» →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В открывшемся ЭД Договор заполнить необходимые сведения → Довести ЭД Договор до статуса Исполнение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AB665ACE-FCC6-4164-8169-747C803D7453}"/>
              </a:ext>
            </a:extLst>
          </p:cNvPr>
          <p:cNvSpPr txBox="1">
            <a:spLocks/>
          </p:cNvSpPr>
          <p:nvPr/>
        </p:nvSpPr>
        <p:spPr>
          <a:xfrm>
            <a:off x="838200" y="34901"/>
            <a:ext cx="10515600" cy="1426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Загрузка заключенного ЭД «Договор» в АЦК </a:t>
            </a:r>
            <a:r>
              <a:rPr lang="ru-RU" dirty="0" err="1">
                <a:ln w="0"/>
                <a:latin typeface="Garamond" panose="02020404030301010803" pitchFamily="18" charset="0"/>
              </a:rPr>
              <a:t>ГосЗаказ</a:t>
            </a:r>
            <a:endParaRPr lang="ru-RU" dirty="0">
              <a:ln w="0"/>
              <a:latin typeface="Garamond" panose="02020404030301010803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86D5735-F936-4777-B299-62054EE39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297" y="2567594"/>
            <a:ext cx="5237278" cy="2710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240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BDD123AC-2121-4113-A6B0-69E7C9881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9605"/>
            <a:ext cx="10515600" cy="1112913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n w="0"/>
                <a:latin typeface="Garamond" panose="02020404030301010803" pitchFamily="18" charset="0"/>
              </a:rPr>
              <a:t>Навигация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B5FA1499-0553-4A24-A972-C5A839D6D8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7644" y="987784"/>
            <a:ext cx="5980212" cy="44146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государственного заказа Ленинградской области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ГБУ ЛО «Фонд имущества Ленинградской области»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Электронный магазин Ленинградской области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Инструкции Электронного магазина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поддержка Электронного магазина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A67745C-8D4A-4545-BF51-55FCF83CD1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94710" y="1344253"/>
            <a:ext cx="605440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https://gz.lenobl.ru/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https://fond-lenobl.ru/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https://zakupki.lenreg.ru/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4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https://zakupki.lenreg.ru/Market/Instructions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(812) 670-75-88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info@fond-lenobl.ru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D246EC6-6AFE-44D0-BB05-68A8C267F51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282" t="4762" r="6690" b="7194"/>
          <a:stretch/>
        </p:blipFill>
        <p:spPr>
          <a:xfrm>
            <a:off x="9958402" y="815921"/>
            <a:ext cx="1190626" cy="1056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C1BD552-411E-4C76-9A17-4946ED8D39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7927" y="2032903"/>
            <a:ext cx="1171575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2F178450-84B0-45D8-BA51-51B17994DA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58404" y="3336222"/>
            <a:ext cx="1190625" cy="1114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FD20364-AF7F-424B-BF88-7A99DAF23F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67052" y="5402467"/>
            <a:ext cx="1199276" cy="1153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530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owerpointbase.com-870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powerpointbase.com-870</Template>
  <TotalTime>967</TotalTime>
  <Words>690</Words>
  <Application>Microsoft Office PowerPoint</Application>
  <PresentationFormat>Произвольный</PresentationFormat>
  <Paragraphs>130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powerpointbase.com-870</vt:lpstr>
      <vt:lpstr>О порядке работы в Электронном магазине Ленинградской области</vt:lpstr>
      <vt:lpstr>Закупки в Электронном магазине в 2021 году</vt:lpstr>
      <vt:lpstr>Схема взаимодействия Заказчиков и Поставщиков</vt:lpstr>
      <vt:lpstr>Схема взаимодействия Заказчиков и Поставщиков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Подача оферты Поставщиком</vt:lpstr>
      <vt:lpstr>Подача оферты Поставщиком</vt:lpstr>
      <vt:lpstr>Формирование Поставщиком предложения через Каталог</vt:lpstr>
      <vt:lpstr>Формирование Поставщиком предложения через Каталог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Навигация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порядке работы в Электронном магазине Ленинградской области</dc:title>
  <dc:creator>Главный бухгалтер Бухгалтерия</dc:creator>
  <cp:lastModifiedBy>Авсенина Елена Сергеевна</cp:lastModifiedBy>
  <cp:revision>23</cp:revision>
  <dcterms:created xsi:type="dcterms:W3CDTF">2021-09-28T14:23:22Z</dcterms:created>
  <dcterms:modified xsi:type="dcterms:W3CDTF">2022-02-14T11:24:10Z</dcterms:modified>
</cp:coreProperties>
</file>